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3"/>
  </p:notesMasterIdLst>
  <p:sldIdLst>
    <p:sldId id="258" r:id="rId3"/>
    <p:sldId id="259" r:id="rId4"/>
    <p:sldId id="260" r:id="rId5"/>
    <p:sldId id="265" r:id="rId6"/>
    <p:sldId id="266" r:id="rId7"/>
    <p:sldId id="264" r:id="rId8"/>
    <p:sldId id="267" r:id="rId9"/>
    <p:sldId id="268" r:id="rId10"/>
    <p:sldId id="270" r:id="rId11"/>
    <p:sldId id="275" r:id="rId12"/>
    <p:sldId id="286" r:id="rId13"/>
    <p:sldId id="280" r:id="rId14"/>
    <p:sldId id="278" r:id="rId15"/>
    <p:sldId id="279" r:id="rId16"/>
    <p:sldId id="276" r:id="rId17"/>
    <p:sldId id="277" r:id="rId18"/>
    <p:sldId id="284" r:id="rId19"/>
    <p:sldId id="282" r:id="rId20"/>
    <p:sldId id="283" r:id="rId21"/>
    <p:sldId id="285" r:id="rId22"/>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73833" autoAdjust="0"/>
  </p:normalViewPr>
  <p:slideViewPr>
    <p:cSldViewPr snapToGrid="0" snapToObjects="1">
      <p:cViewPr varScale="1">
        <p:scale>
          <a:sx n="65" d="100"/>
          <a:sy n="65" d="100"/>
        </p:scale>
        <p:origin x="1848" y="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44EA09-9FE4-43AE-9F65-5165420F9B1C}" type="doc">
      <dgm:prSet loTypeId="urn:microsoft.com/office/officeart/2008/layout/AlternatingPictureBlocks" loCatId="picture" qsTypeId="urn:microsoft.com/office/officeart/2005/8/quickstyle/simple1" qsCatId="simple" csTypeId="urn:microsoft.com/office/officeart/2005/8/colors/accent1_2" csCatId="accent1" phldr="1"/>
      <dgm:spPr/>
    </dgm:pt>
    <dgm:pt modelId="{CD2EE93C-D639-4E9B-9216-28D069FA42AB}">
      <dgm:prSet phldrT="[Tekst]" phldr="1"/>
      <dgm:spPr>
        <a:blipFill rotWithShape="0">
          <a:blip xmlns:r="http://schemas.openxmlformats.org/officeDocument/2006/relationships" r:embed="rId1"/>
          <a:stretch>
            <a:fillRect/>
          </a:stretch>
        </a:blipFill>
      </dgm:spPr>
      <dgm:t>
        <a:bodyPr/>
        <a:lstStyle/>
        <a:p>
          <a:endParaRPr lang="nb-NO" dirty="0"/>
        </a:p>
      </dgm:t>
    </dgm:pt>
    <dgm:pt modelId="{57D4ADA1-4FAB-4808-A41F-7D8294698C33}" type="parTrans" cxnId="{A679BE3D-73F9-473F-A1A4-714F90CAF278}">
      <dgm:prSet/>
      <dgm:spPr/>
      <dgm:t>
        <a:bodyPr/>
        <a:lstStyle/>
        <a:p>
          <a:endParaRPr lang="nb-NO"/>
        </a:p>
      </dgm:t>
    </dgm:pt>
    <dgm:pt modelId="{B9CB9A7C-634B-4106-97D2-9FD975D22DAA}" type="sibTrans" cxnId="{A679BE3D-73F9-473F-A1A4-714F90CAF278}">
      <dgm:prSet/>
      <dgm:spPr/>
      <dgm:t>
        <a:bodyPr/>
        <a:lstStyle/>
        <a:p>
          <a:endParaRPr lang="nb-NO"/>
        </a:p>
      </dgm:t>
    </dgm:pt>
    <dgm:pt modelId="{C7385B46-C38E-4E8E-8900-218576AC9B09}">
      <dgm:prSet phldrT="[Tekst]" phldr="1"/>
      <dgm:spPr>
        <a:blipFill rotWithShape="0">
          <a:blip xmlns:r="http://schemas.openxmlformats.org/officeDocument/2006/relationships" r:embed="rId2"/>
          <a:stretch>
            <a:fillRect/>
          </a:stretch>
        </a:blipFill>
      </dgm:spPr>
      <dgm:t>
        <a:bodyPr/>
        <a:lstStyle/>
        <a:p>
          <a:endParaRPr lang="nb-NO" dirty="0"/>
        </a:p>
      </dgm:t>
    </dgm:pt>
    <dgm:pt modelId="{DBF93631-4F45-476E-A83D-BD8E4A0E4E57}" type="parTrans" cxnId="{7CA7D7DC-5136-4941-A72C-BFBEAC71A0B9}">
      <dgm:prSet/>
      <dgm:spPr/>
      <dgm:t>
        <a:bodyPr/>
        <a:lstStyle/>
        <a:p>
          <a:endParaRPr lang="nb-NO"/>
        </a:p>
      </dgm:t>
    </dgm:pt>
    <dgm:pt modelId="{3E2EA471-B4F7-4E0E-A72B-079A1B7E5967}" type="sibTrans" cxnId="{7CA7D7DC-5136-4941-A72C-BFBEAC71A0B9}">
      <dgm:prSet/>
      <dgm:spPr/>
      <dgm:t>
        <a:bodyPr/>
        <a:lstStyle/>
        <a:p>
          <a:endParaRPr lang="nb-NO"/>
        </a:p>
      </dgm:t>
    </dgm:pt>
    <dgm:pt modelId="{5B3993CF-61F9-487B-BC2A-BD046E27BD22}">
      <dgm:prSet phldrT="[Tekst]" phldr="1"/>
      <dgm:spPr>
        <a:blipFill rotWithShape="0">
          <a:blip xmlns:r="http://schemas.openxmlformats.org/officeDocument/2006/relationships" r:embed="rId3"/>
          <a:stretch>
            <a:fillRect/>
          </a:stretch>
        </a:blipFill>
      </dgm:spPr>
      <dgm:t>
        <a:bodyPr/>
        <a:lstStyle/>
        <a:p>
          <a:endParaRPr lang="nb-NO" dirty="0"/>
        </a:p>
      </dgm:t>
    </dgm:pt>
    <dgm:pt modelId="{25C772D2-3D25-4CD2-BA09-830B21652097}" type="parTrans" cxnId="{8FC2D1F2-F259-43AC-9EB2-430F19232F40}">
      <dgm:prSet/>
      <dgm:spPr/>
      <dgm:t>
        <a:bodyPr/>
        <a:lstStyle/>
        <a:p>
          <a:endParaRPr lang="nb-NO"/>
        </a:p>
      </dgm:t>
    </dgm:pt>
    <dgm:pt modelId="{1383551D-4B7A-4FAC-B867-F81573F34885}" type="sibTrans" cxnId="{8FC2D1F2-F259-43AC-9EB2-430F19232F40}">
      <dgm:prSet/>
      <dgm:spPr/>
      <dgm:t>
        <a:bodyPr/>
        <a:lstStyle/>
        <a:p>
          <a:endParaRPr lang="nb-NO"/>
        </a:p>
      </dgm:t>
    </dgm:pt>
    <dgm:pt modelId="{9A8677AE-DED5-4223-9742-5FD03CCCA5F3}" type="pres">
      <dgm:prSet presAssocID="{6244EA09-9FE4-43AE-9F65-5165420F9B1C}" presName="linearFlow" presStyleCnt="0">
        <dgm:presLayoutVars>
          <dgm:dir/>
          <dgm:resizeHandles val="exact"/>
        </dgm:presLayoutVars>
      </dgm:prSet>
      <dgm:spPr/>
    </dgm:pt>
    <dgm:pt modelId="{B5DE66E3-42A7-4711-8928-343F38333769}" type="pres">
      <dgm:prSet presAssocID="{CD2EE93C-D639-4E9B-9216-28D069FA42AB}" presName="comp" presStyleCnt="0"/>
      <dgm:spPr/>
    </dgm:pt>
    <dgm:pt modelId="{D23FD8E8-D542-43D2-A4EE-D2451A0547CE}" type="pres">
      <dgm:prSet presAssocID="{CD2EE93C-D639-4E9B-9216-28D069FA42AB}" presName="rect2" presStyleLbl="node1" presStyleIdx="0" presStyleCnt="3" custScaleX="67830" custLinFactNeighborX="-15766" custLinFactNeighborY="-195">
        <dgm:presLayoutVars>
          <dgm:bulletEnabled val="1"/>
        </dgm:presLayoutVars>
      </dgm:prSet>
      <dgm:spPr/>
      <dgm:t>
        <a:bodyPr/>
        <a:lstStyle/>
        <a:p>
          <a:endParaRPr lang="nb-NO"/>
        </a:p>
      </dgm:t>
    </dgm:pt>
    <dgm:pt modelId="{0079345A-10DB-4408-8818-53E748EBA137}" type="pres">
      <dgm:prSet presAssocID="{CD2EE93C-D639-4E9B-9216-28D069FA42AB}" presName="rect1" presStyleLbl="lnNode1" presStyleIdx="0" presStyleCnt="3" custLinFactNeighborX="-6670" custLinFactNeighborY="-177"/>
      <dgm:spPr>
        <a:blipFill rotWithShape="1">
          <a:blip xmlns:r="http://schemas.openxmlformats.org/officeDocument/2006/relationships" r:embed="rId4"/>
          <a:stretch>
            <a:fillRect/>
          </a:stretch>
        </a:blipFill>
      </dgm:spPr>
    </dgm:pt>
    <dgm:pt modelId="{25321BD3-A86B-4A97-BFD0-24DD8A37104D}" type="pres">
      <dgm:prSet presAssocID="{B9CB9A7C-634B-4106-97D2-9FD975D22DAA}" presName="sibTrans" presStyleCnt="0"/>
      <dgm:spPr/>
    </dgm:pt>
    <dgm:pt modelId="{22A60D02-EF85-4E93-B654-B70ED7D1C90B}" type="pres">
      <dgm:prSet presAssocID="{C7385B46-C38E-4E8E-8900-218576AC9B09}" presName="comp" presStyleCnt="0"/>
      <dgm:spPr/>
    </dgm:pt>
    <dgm:pt modelId="{A682A809-9190-4FDF-9A2C-4A9D81194FCD}" type="pres">
      <dgm:prSet presAssocID="{C7385B46-C38E-4E8E-8900-218576AC9B09}" presName="rect2" presStyleLbl="node1" presStyleIdx="1" presStyleCnt="3" custScaleX="83467">
        <dgm:presLayoutVars>
          <dgm:bulletEnabled val="1"/>
        </dgm:presLayoutVars>
      </dgm:prSet>
      <dgm:spPr/>
      <dgm:t>
        <a:bodyPr/>
        <a:lstStyle/>
        <a:p>
          <a:endParaRPr lang="nb-NO"/>
        </a:p>
      </dgm:t>
    </dgm:pt>
    <dgm:pt modelId="{14DEAAA1-CEC5-4EDA-80A1-E2E8D40923E7}" type="pres">
      <dgm:prSet presAssocID="{C7385B46-C38E-4E8E-8900-218576AC9B09}" presName="rect1" presStyleLbl="lnNode1" presStyleIdx="1" presStyleCnt="3" custLinFactY="-16695" custLinFactNeighborX="60641" custLinFactNeighborY="-100000"/>
      <dgm:spPr>
        <a:blipFill rotWithShape="1">
          <a:blip xmlns:r="http://schemas.openxmlformats.org/officeDocument/2006/relationships" r:embed="rId5"/>
          <a:stretch>
            <a:fillRect/>
          </a:stretch>
        </a:blipFill>
      </dgm:spPr>
    </dgm:pt>
    <dgm:pt modelId="{D5BB1591-6DC2-4B88-BD2A-001D359DCA6E}" type="pres">
      <dgm:prSet presAssocID="{3E2EA471-B4F7-4E0E-A72B-079A1B7E5967}" presName="sibTrans" presStyleCnt="0"/>
      <dgm:spPr/>
    </dgm:pt>
    <dgm:pt modelId="{C793D92E-4D38-45F6-BB65-BD026479C427}" type="pres">
      <dgm:prSet presAssocID="{5B3993CF-61F9-487B-BC2A-BD046E27BD22}" presName="comp" presStyleCnt="0"/>
      <dgm:spPr/>
    </dgm:pt>
    <dgm:pt modelId="{A9CC7FEA-5277-4C11-BF7D-1F395AA2CE32}" type="pres">
      <dgm:prSet presAssocID="{5B3993CF-61F9-487B-BC2A-BD046E27BD22}" presName="rect2" presStyleLbl="node1" presStyleIdx="2" presStyleCnt="3" custScaleX="75943" custScaleY="101028" custLinFactY="-25025" custLinFactNeighborX="28612" custLinFactNeighborY="-100000">
        <dgm:presLayoutVars>
          <dgm:bulletEnabled val="1"/>
        </dgm:presLayoutVars>
      </dgm:prSet>
      <dgm:spPr/>
      <dgm:t>
        <a:bodyPr/>
        <a:lstStyle/>
        <a:p>
          <a:endParaRPr lang="nb-NO"/>
        </a:p>
      </dgm:t>
    </dgm:pt>
    <dgm:pt modelId="{519719D9-80E1-4910-89BE-758FCE3C7AAB}" type="pres">
      <dgm:prSet presAssocID="{5B3993CF-61F9-487B-BC2A-BD046E27BD22}" presName="rect1" presStyleLbl="lnNode1" presStyleIdx="2" presStyleCnt="3" custScaleX="115328" custScaleY="119008" custLinFactNeighborX="2755" custLinFactNeighborY="66"/>
      <dgm:spPr>
        <a:blipFill rotWithShape="1">
          <a:blip xmlns:r="http://schemas.openxmlformats.org/officeDocument/2006/relationships" r:embed="rId6"/>
          <a:stretch>
            <a:fillRect/>
          </a:stretch>
        </a:blipFill>
      </dgm:spPr>
    </dgm:pt>
  </dgm:ptLst>
  <dgm:cxnLst>
    <dgm:cxn modelId="{7CA7D7DC-5136-4941-A72C-BFBEAC71A0B9}" srcId="{6244EA09-9FE4-43AE-9F65-5165420F9B1C}" destId="{C7385B46-C38E-4E8E-8900-218576AC9B09}" srcOrd="1" destOrd="0" parTransId="{DBF93631-4F45-476E-A83D-BD8E4A0E4E57}" sibTransId="{3E2EA471-B4F7-4E0E-A72B-079A1B7E5967}"/>
    <dgm:cxn modelId="{59476261-0D24-4C75-A46F-3CBA1496DDEF}" type="presOf" srcId="{C7385B46-C38E-4E8E-8900-218576AC9B09}" destId="{A682A809-9190-4FDF-9A2C-4A9D81194FCD}" srcOrd="0" destOrd="0" presId="urn:microsoft.com/office/officeart/2008/layout/AlternatingPictureBlocks"/>
    <dgm:cxn modelId="{A679BE3D-73F9-473F-A1A4-714F90CAF278}" srcId="{6244EA09-9FE4-43AE-9F65-5165420F9B1C}" destId="{CD2EE93C-D639-4E9B-9216-28D069FA42AB}" srcOrd="0" destOrd="0" parTransId="{57D4ADA1-4FAB-4808-A41F-7D8294698C33}" sibTransId="{B9CB9A7C-634B-4106-97D2-9FD975D22DAA}"/>
    <dgm:cxn modelId="{8FC2D1F2-F259-43AC-9EB2-430F19232F40}" srcId="{6244EA09-9FE4-43AE-9F65-5165420F9B1C}" destId="{5B3993CF-61F9-487B-BC2A-BD046E27BD22}" srcOrd="2" destOrd="0" parTransId="{25C772D2-3D25-4CD2-BA09-830B21652097}" sibTransId="{1383551D-4B7A-4FAC-B867-F81573F34885}"/>
    <dgm:cxn modelId="{DBA530B7-B1EB-4CB5-927F-3186356B95AF}" type="presOf" srcId="{CD2EE93C-D639-4E9B-9216-28D069FA42AB}" destId="{D23FD8E8-D542-43D2-A4EE-D2451A0547CE}" srcOrd="0" destOrd="0" presId="urn:microsoft.com/office/officeart/2008/layout/AlternatingPictureBlocks"/>
    <dgm:cxn modelId="{3B844CE6-4867-45E2-97E0-D4BF12CD851E}" type="presOf" srcId="{5B3993CF-61F9-487B-BC2A-BD046E27BD22}" destId="{A9CC7FEA-5277-4C11-BF7D-1F395AA2CE32}" srcOrd="0" destOrd="0" presId="urn:microsoft.com/office/officeart/2008/layout/AlternatingPictureBlocks"/>
    <dgm:cxn modelId="{6D342046-83CC-4D68-9C0B-B98F393FEE16}" type="presOf" srcId="{6244EA09-9FE4-43AE-9F65-5165420F9B1C}" destId="{9A8677AE-DED5-4223-9742-5FD03CCCA5F3}" srcOrd="0" destOrd="0" presId="urn:microsoft.com/office/officeart/2008/layout/AlternatingPictureBlocks"/>
    <dgm:cxn modelId="{F8331AAC-92F8-4760-89F7-728EF81141C6}" type="presParOf" srcId="{9A8677AE-DED5-4223-9742-5FD03CCCA5F3}" destId="{B5DE66E3-42A7-4711-8928-343F38333769}" srcOrd="0" destOrd="0" presId="urn:microsoft.com/office/officeart/2008/layout/AlternatingPictureBlocks"/>
    <dgm:cxn modelId="{F646E245-2D61-4819-8FC2-5BD80247D858}" type="presParOf" srcId="{B5DE66E3-42A7-4711-8928-343F38333769}" destId="{D23FD8E8-D542-43D2-A4EE-D2451A0547CE}" srcOrd="0" destOrd="0" presId="urn:microsoft.com/office/officeart/2008/layout/AlternatingPictureBlocks"/>
    <dgm:cxn modelId="{A68B7123-DEC7-44EF-98BD-47395F687578}" type="presParOf" srcId="{B5DE66E3-42A7-4711-8928-343F38333769}" destId="{0079345A-10DB-4408-8818-53E748EBA137}" srcOrd="1" destOrd="0" presId="urn:microsoft.com/office/officeart/2008/layout/AlternatingPictureBlocks"/>
    <dgm:cxn modelId="{46B59990-AEBA-465C-98C3-3D565284E9A7}" type="presParOf" srcId="{9A8677AE-DED5-4223-9742-5FD03CCCA5F3}" destId="{25321BD3-A86B-4A97-BFD0-24DD8A37104D}" srcOrd="1" destOrd="0" presId="urn:microsoft.com/office/officeart/2008/layout/AlternatingPictureBlocks"/>
    <dgm:cxn modelId="{907B9950-6EBB-4CEF-A5B2-56DDF61507DE}" type="presParOf" srcId="{9A8677AE-DED5-4223-9742-5FD03CCCA5F3}" destId="{22A60D02-EF85-4E93-B654-B70ED7D1C90B}" srcOrd="2" destOrd="0" presId="urn:microsoft.com/office/officeart/2008/layout/AlternatingPictureBlocks"/>
    <dgm:cxn modelId="{4ACCDACB-2362-4BBE-8068-115FC3C9CE3C}" type="presParOf" srcId="{22A60D02-EF85-4E93-B654-B70ED7D1C90B}" destId="{A682A809-9190-4FDF-9A2C-4A9D81194FCD}" srcOrd="0" destOrd="0" presId="urn:microsoft.com/office/officeart/2008/layout/AlternatingPictureBlocks"/>
    <dgm:cxn modelId="{42FAB06E-9AA7-40D9-B18E-5832D63948C1}" type="presParOf" srcId="{22A60D02-EF85-4E93-B654-B70ED7D1C90B}" destId="{14DEAAA1-CEC5-4EDA-80A1-E2E8D40923E7}" srcOrd="1" destOrd="0" presId="urn:microsoft.com/office/officeart/2008/layout/AlternatingPictureBlocks"/>
    <dgm:cxn modelId="{FAF7F3B9-78A7-46EF-AAE2-0894982176DC}" type="presParOf" srcId="{9A8677AE-DED5-4223-9742-5FD03CCCA5F3}" destId="{D5BB1591-6DC2-4B88-BD2A-001D359DCA6E}" srcOrd="3" destOrd="0" presId="urn:microsoft.com/office/officeart/2008/layout/AlternatingPictureBlocks"/>
    <dgm:cxn modelId="{BAC1330D-EE1A-4DFF-B2D5-BB01F1D6A989}" type="presParOf" srcId="{9A8677AE-DED5-4223-9742-5FD03CCCA5F3}" destId="{C793D92E-4D38-45F6-BB65-BD026479C427}" srcOrd="4" destOrd="0" presId="urn:microsoft.com/office/officeart/2008/layout/AlternatingPictureBlocks"/>
    <dgm:cxn modelId="{3A347F0D-38D4-4D40-8A84-FFAC65C66014}" type="presParOf" srcId="{C793D92E-4D38-45F6-BB65-BD026479C427}" destId="{A9CC7FEA-5277-4C11-BF7D-1F395AA2CE32}" srcOrd="0" destOrd="0" presId="urn:microsoft.com/office/officeart/2008/layout/AlternatingPictureBlocks"/>
    <dgm:cxn modelId="{EC94AD55-7A4C-4B16-83EA-5AC317BFD818}" type="presParOf" srcId="{C793D92E-4D38-45F6-BB65-BD026479C427}" destId="{519719D9-80E1-4910-89BE-758FCE3C7AAB}"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FD8E8-D542-43D2-A4EE-D2451A0547CE}">
      <dsp:nvSpPr>
        <dsp:cNvPr id="0" name=""/>
        <dsp:cNvSpPr/>
      </dsp:nvSpPr>
      <dsp:spPr>
        <a:xfrm>
          <a:off x="3312188" y="0"/>
          <a:ext cx="1915464" cy="1277213"/>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endParaRPr lang="nb-NO" sz="4600" kern="1200" dirty="0"/>
        </a:p>
      </dsp:txBody>
      <dsp:txXfrm>
        <a:off x="3312188" y="0"/>
        <a:ext cx="1915464" cy="1277213"/>
      </dsp:txXfrm>
    </dsp:sp>
    <dsp:sp modelId="{0079345A-10DB-4408-8818-53E748EBA137}">
      <dsp:nvSpPr>
        <dsp:cNvPr id="0" name=""/>
        <dsp:cNvSpPr/>
      </dsp:nvSpPr>
      <dsp:spPr>
        <a:xfrm>
          <a:off x="1827956" y="0"/>
          <a:ext cx="1264441" cy="1277213"/>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82A809-9190-4FDF-9A2C-4A9D81194FCD}">
      <dsp:nvSpPr>
        <dsp:cNvPr id="0" name=""/>
        <dsp:cNvSpPr/>
      </dsp:nvSpPr>
      <dsp:spPr>
        <a:xfrm>
          <a:off x="1801900" y="1488792"/>
          <a:ext cx="2357040" cy="1277213"/>
        </a:xfrm>
        <a:prstGeom prst="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2489200">
            <a:lnSpc>
              <a:spcPct val="90000"/>
            </a:lnSpc>
            <a:spcBef>
              <a:spcPct val="0"/>
            </a:spcBef>
            <a:spcAft>
              <a:spcPct val="35000"/>
            </a:spcAft>
          </a:pPr>
          <a:endParaRPr lang="nb-NO" sz="5600" kern="1200" dirty="0"/>
        </a:p>
      </dsp:txBody>
      <dsp:txXfrm>
        <a:off x="1801900" y="1488792"/>
        <a:ext cx="2357040" cy="1277213"/>
      </dsp:txXfrm>
    </dsp:sp>
    <dsp:sp modelId="{14DEAAA1-CEC5-4EDA-80A1-E2E8D40923E7}">
      <dsp:nvSpPr>
        <dsp:cNvPr id="0" name=""/>
        <dsp:cNvSpPr/>
      </dsp:nvSpPr>
      <dsp:spPr>
        <a:xfrm>
          <a:off x="5285594" y="0"/>
          <a:ext cx="1264441" cy="1277213"/>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CC7FEA-5277-4C11-BF7D-1F395AA2CE32}">
      <dsp:nvSpPr>
        <dsp:cNvPr id="0" name=""/>
        <dsp:cNvSpPr/>
      </dsp:nvSpPr>
      <dsp:spPr>
        <a:xfrm>
          <a:off x="4442011" y="1494731"/>
          <a:ext cx="2144568" cy="1290343"/>
        </a:xfrm>
        <a:prstGeom prst="rect">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endParaRPr lang="nb-NO" sz="5100" kern="1200" dirty="0"/>
        </a:p>
      </dsp:txBody>
      <dsp:txXfrm>
        <a:off x="4442011" y="1494731"/>
        <a:ext cx="2144568" cy="1290343"/>
      </dsp:txXfrm>
    </dsp:sp>
    <dsp:sp modelId="{519719D9-80E1-4910-89BE-758FCE3C7AAB}">
      <dsp:nvSpPr>
        <dsp:cNvPr id="0" name=""/>
        <dsp:cNvSpPr/>
      </dsp:nvSpPr>
      <dsp:spPr>
        <a:xfrm>
          <a:off x="1841400" y="2977584"/>
          <a:ext cx="1458254" cy="1519986"/>
        </a:xfrm>
        <a:prstGeom prst="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BDDBD-89DC-48CC-9730-38DEA13AFFF5}" type="datetimeFigureOut">
              <a:rPr lang="nb-NO" smtClean="0"/>
              <a:t>06.04.2021</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FDD35-97F8-46F0-98F8-5A1846088A2A}" type="slidenum">
              <a:rPr lang="nb-NO" smtClean="0"/>
              <a:t>‹#›</a:t>
            </a:fld>
            <a:endParaRPr lang="nb-NO"/>
          </a:p>
        </p:txBody>
      </p:sp>
    </p:spTree>
    <p:extLst>
      <p:ext uri="{BB962C8B-B14F-4D97-AF65-F5344CB8AC3E}">
        <p14:creationId xmlns:p14="http://schemas.microsoft.com/office/powerpoint/2010/main" val="688785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Vi har lagt bak oss en digital bursdagsfeiring med </a:t>
            </a:r>
            <a:r>
              <a:rPr lang="nb-NO" dirty="0" err="1" smtClean="0"/>
              <a:t>hilsner</a:t>
            </a:r>
            <a:r>
              <a:rPr lang="nb-NO" dirty="0" smtClean="0"/>
              <a:t> fra fjern</a:t>
            </a:r>
            <a:r>
              <a:rPr lang="nb-NO" baseline="0" dirty="0" smtClean="0"/>
              <a:t> og nær, Kongehus og Storting.  </a:t>
            </a:r>
          </a:p>
          <a:p>
            <a:r>
              <a:rPr lang="nb-NO" baseline="0" dirty="0" smtClean="0"/>
              <a:t>Vi delte ut Fredrikkeprisen til flotte Birgit Skarstein og sannelig fikk vi ikke en pris selv også; samfunnssikkerhetsprisen for vårt arbeid med omsorgsberedskap. </a:t>
            </a:r>
            <a:endParaRPr lang="nb-NO" dirty="0"/>
          </a:p>
        </p:txBody>
      </p:sp>
      <p:sp>
        <p:nvSpPr>
          <p:cNvPr id="4" name="Plassholder for lysbildenummer 3"/>
          <p:cNvSpPr>
            <a:spLocks noGrp="1"/>
          </p:cNvSpPr>
          <p:nvPr>
            <p:ph type="sldNum" sz="quarter" idx="10"/>
          </p:nvPr>
        </p:nvSpPr>
        <p:spPr/>
        <p:txBody>
          <a:bodyPr/>
          <a:lstStyle/>
          <a:p>
            <a:fld id="{023FDD35-97F8-46F0-98F8-5A1846088A2A}" type="slidenum">
              <a:rPr lang="nb-NO" smtClean="0"/>
              <a:t>2</a:t>
            </a:fld>
            <a:endParaRPr lang="nb-NO"/>
          </a:p>
        </p:txBody>
      </p:sp>
    </p:spTree>
    <p:extLst>
      <p:ext uri="{BB962C8B-B14F-4D97-AF65-F5344CB8AC3E}">
        <p14:creationId xmlns:p14="http://schemas.microsoft.com/office/powerpoint/2010/main" val="1635150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Vi har valgt ut et utvalg fra våre basisaktiviteter som er like godt egnet for liten og stor der alle får ny eller oppfrisket kunnskap gjennom quiz, spørsmål og enkle oppgaver.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Det er selvfølgelig rom for noe lokale tilpasninger og i tillegg vil lokalforeninger i de 4 utvalgte byer oppmuntres og få anledning til å supplere med øvrige aktiviteter. Rammene for festivalene vil gjøres tilgjengelig for våre lokalforeninger på medlemsnett slik at de kan invitere til egne lokale arrangement. Flere LF fyller år og dette en fin ramme for en markering.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smtClean="0">
              <a:solidFill>
                <a:schemeClr val="tx1"/>
              </a:solidFill>
              <a:effectLst/>
              <a:latin typeface="+mn-lt"/>
              <a:ea typeface="+mn-ea"/>
              <a:cs typeface="+mn-cs"/>
            </a:endParaRPr>
          </a:p>
          <a:p>
            <a:pPr fontAlgn="auto">
              <a:spcBef>
                <a:spcPct val="0"/>
              </a:spcBef>
              <a:spcAft>
                <a:spcPts val="0"/>
              </a:spcAft>
              <a:defRPr/>
            </a:pPr>
            <a:endParaRPr lang="nb-NO" altLang="nb-NO" dirty="0" smtClean="0"/>
          </a:p>
          <a:p>
            <a:pPr fontAlgn="auto">
              <a:spcBef>
                <a:spcPct val="0"/>
              </a:spcBef>
              <a:spcAft>
                <a:spcPts val="0"/>
              </a:spcAft>
              <a:defRPr/>
            </a:pPr>
            <a:r>
              <a:rPr lang="nb-NO" altLang="nb-NO" dirty="0" smtClean="0"/>
              <a:t>Fra NRK Superbussen blir det avholdt show på festivalen deres 2 ganger i løpet av dagen. Hvert show vil vare </a:t>
            </a:r>
            <a:r>
              <a:rPr lang="nb-NO" altLang="nb-NO" dirty="0" err="1" smtClean="0"/>
              <a:t>ca</a:t>
            </a:r>
            <a:r>
              <a:rPr lang="nb-NO" altLang="nb-NO" dirty="0" smtClean="0"/>
              <a:t> 30-40 minutter fra scenen på bussen der 1-2 av NRK Super sine kjente profiler underholder barna med innhold kjent fra NRK Super. </a:t>
            </a:r>
          </a:p>
          <a:p>
            <a:pPr fontAlgn="auto">
              <a:spcBef>
                <a:spcPct val="0"/>
              </a:spcBef>
              <a:spcAft>
                <a:spcPts val="0"/>
              </a:spcAft>
              <a:defRPr/>
            </a:pPr>
            <a:r>
              <a:rPr lang="nb-NO" altLang="nb-NO" dirty="0" smtClean="0"/>
              <a:t>Dersom </a:t>
            </a:r>
            <a:r>
              <a:rPr lang="nb-NO" altLang="nb-NO" dirty="0" err="1" smtClean="0"/>
              <a:t>Covid</a:t>
            </a:r>
            <a:r>
              <a:rPr lang="nb-NO" altLang="nb-NO" dirty="0" smtClean="0"/>
              <a:t> 19 situasjonen tillater det kan profilene våre og </a:t>
            </a:r>
            <a:r>
              <a:rPr lang="nb-NO" altLang="nb-NO" dirty="0" err="1" smtClean="0"/>
              <a:t>Fantorangen</a:t>
            </a:r>
            <a:r>
              <a:rPr lang="nb-NO" altLang="nb-NO" dirty="0" smtClean="0"/>
              <a:t> hilse på barna etterpå, men da må situasjonen være annerledes enn i dag. </a:t>
            </a:r>
          </a:p>
          <a:p>
            <a:pPr fontAlgn="auto">
              <a:spcBef>
                <a:spcPct val="0"/>
              </a:spcBef>
              <a:spcAft>
                <a:spcPts val="0"/>
              </a:spcAft>
              <a:defRPr/>
            </a:pPr>
            <a:endParaRPr lang="nb-NO" altLang="nb-NO" dirty="0" smtClean="0"/>
          </a:p>
          <a:p>
            <a:pPr fontAlgn="auto">
              <a:spcBef>
                <a:spcPct val="0"/>
              </a:spcBef>
              <a:spcAft>
                <a:spcPts val="0"/>
              </a:spcAft>
              <a:defRPr/>
            </a:pPr>
            <a:r>
              <a:rPr lang="nb-NO" altLang="nb-NO" dirty="0" smtClean="0"/>
              <a:t>Aktiviteter utover NRK Super bør være lavterskel som egner seg for store og små. </a:t>
            </a:r>
            <a:r>
              <a:rPr lang="nb-NO" altLang="nb-NO" dirty="0" smtClean="0"/>
              <a:t> Forslag: </a:t>
            </a:r>
            <a:endParaRPr lang="nb-NO" altLang="nb-NO" dirty="0" smtClean="0"/>
          </a:p>
          <a:p>
            <a:pPr marL="171450" indent="-171450" fontAlgn="auto">
              <a:spcBef>
                <a:spcPct val="0"/>
              </a:spcBef>
              <a:spcAft>
                <a:spcPts val="0"/>
              </a:spcAft>
              <a:buFont typeface="Arial" panose="020B0604020202020204" pitchFamily="34" charset="0"/>
              <a:buChar char="•"/>
              <a:defRPr/>
            </a:pPr>
            <a:r>
              <a:rPr lang="nb-NO" altLang="nb-NO" dirty="0" smtClean="0"/>
              <a:t>Sløyd stasjon </a:t>
            </a:r>
          </a:p>
          <a:p>
            <a:pPr marL="171450" indent="-171450" fontAlgn="auto">
              <a:spcBef>
                <a:spcPct val="0"/>
              </a:spcBef>
              <a:spcAft>
                <a:spcPts val="0"/>
              </a:spcAft>
              <a:buFont typeface="Arial" panose="020B0604020202020204" pitchFamily="34" charset="0"/>
              <a:buChar char="•"/>
              <a:defRPr/>
            </a:pPr>
            <a:r>
              <a:rPr lang="nb-NO" altLang="nb-NO" dirty="0" smtClean="0"/>
              <a:t>Ansiktsmaling /fingermaling </a:t>
            </a:r>
          </a:p>
          <a:p>
            <a:pPr marL="171450" indent="-171450" fontAlgn="auto">
              <a:spcBef>
                <a:spcPct val="0"/>
              </a:spcBef>
              <a:spcAft>
                <a:spcPts val="0"/>
              </a:spcAft>
              <a:buFont typeface="Arial" panose="020B0604020202020204" pitchFamily="34" charset="0"/>
              <a:buChar char="•"/>
              <a:defRPr/>
            </a:pPr>
            <a:r>
              <a:rPr lang="nb-NO" altLang="nb-NO" dirty="0" err="1" smtClean="0"/>
              <a:t>Photoboot</a:t>
            </a:r>
            <a:r>
              <a:rPr lang="nb-NO" altLang="nb-NO"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023FDD35-97F8-46F0-98F8-5A1846088A2A}" type="slidenum">
              <a:rPr lang="nb-NO" smtClean="0"/>
              <a:t>12</a:t>
            </a:fld>
            <a:endParaRPr lang="nb-NO"/>
          </a:p>
        </p:txBody>
      </p:sp>
    </p:spTree>
    <p:extLst>
      <p:ext uri="{BB962C8B-B14F-4D97-AF65-F5344CB8AC3E}">
        <p14:creationId xmlns:p14="http://schemas.microsoft.com/office/powerpoint/2010/main" val="2061645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b-NO" altLang="nb-NO" dirty="0" smtClean="0"/>
              <a:t>Ligger på medlemsnett </a:t>
            </a:r>
          </a:p>
        </p:txBody>
      </p:sp>
      <p:sp>
        <p:nvSpPr>
          <p:cNvPr id="43012"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095A166-AFA3-42B1-8284-767563D903DE}" type="slidenum">
              <a:rPr lang="nb-NO" altLang="nb-NO"/>
              <a:pPr fontAlgn="base">
                <a:spcBef>
                  <a:spcPct val="0"/>
                </a:spcBef>
                <a:spcAft>
                  <a:spcPct val="0"/>
                </a:spcAft>
              </a:pPr>
              <a:t>13</a:t>
            </a:fld>
            <a:endParaRPr lang="nb-NO" altLang="nb-NO"/>
          </a:p>
        </p:txBody>
      </p:sp>
    </p:spTree>
    <p:extLst>
      <p:ext uri="{BB962C8B-B14F-4D97-AF65-F5344CB8AC3E}">
        <p14:creationId xmlns:p14="http://schemas.microsoft.com/office/powerpoint/2010/main" val="4288018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dirty="0" smtClean="0"/>
          </a:p>
        </p:txBody>
      </p:sp>
      <p:sp>
        <p:nvSpPr>
          <p:cNvPr id="4" name="Plassholder for lysbildenummer 3"/>
          <p:cNvSpPr>
            <a:spLocks noGrp="1"/>
          </p:cNvSpPr>
          <p:nvPr>
            <p:ph type="sldNum" sz="quarter" idx="5"/>
          </p:nvPr>
        </p:nvSpPr>
        <p:spPr/>
        <p:txBody>
          <a:bodyPr/>
          <a:lstStyle/>
          <a:p>
            <a:pPr>
              <a:defRPr/>
            </a:pPr>
            <a:fld id="{B6265048-25BA-4AEB-9C36-95362B93D9BA}" type="slidenum">
              <a:rPr lang="nb-NO" smtClean="0"/>
              <a:pPr>
                <a:defRPr/>
              </a:pPr>
              <a:t>20</a:t>
            </a:fld>
            <a:endParaRPr lang="nb-NO"/>
          </a:p>
        </p:txBody>
      </p:sp>
    </p:spTree>
    <p:extLst>
      <p:ext uri="{BB962C8B-B14F-4D97-AF65-F5344CB8AC3E}">
        <p14:creationId xmlns:p14="http://schemas.microsoft.com/office/powerpoint/2010/main" val="3957773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God dekning av</a:t>
            </a:r>
            <a:r>
              <a:rPr lang="nb-NO" baseline="0" dirty="0" smtClean="0"/>
              <a:t> Fredrikkeprisen, og nå begynner det å komme presseklipp fra Kløverstafetten også. Vi jobber kontinuerlig med å synliggjøre vårt engasjement for kvinnehelse, </a:t>
            </a:r>
          </a:p>
          <a:p>
            <a:r>
              <a:rPr lang="nb-NO" baseline="0" dirty="0" smtClean="0"/>
              <a:t>I uke 10 fikk vi inn en kronikk av Grete i Dagbladet. Kvinnedagen hadde mye fokus på kvinners helse i år, og fredagen før ble utvalget som skal stå for en ny NOU om kvinners helse oppnevnt, der vår egen Elisabeth Swärd har fått plass. </a:t>
            </a:r>
            <a:endParaRPr lang="nb-NO" dirty="0"/>
          </a:p>
        </p:txBody>
      </p:sp>
      <p:sp>
        <p:nvSpPr>
          <p:cNvPr id="4" name="Plassholder for lysbildenummer 3"/>
          <p:cNvSpPr>
            <a:spLocks noGrp="1"/>
          </p:cNvSpPr>
          <p:nvPr>
            <p:ph type="sldNum" sz="quarter" idx="10"/>
          </p:nvPr>
        </p:nvSpPr>
        <p:spPr/>
        <p:txBody>
          <a:bodyPr/>
          <a:lstStyle/>
          <a:p>
            <a:fld id="{023FDD35-97F8-46F0-98F8-5A1846088A2A}" type="slidenum">
              <a:rPr lang="nb-NO" smtClean="0"/>
              <a:t>3</a:t>
            </a:fld>
            <a:endParaRPr lang="nb-NO"/>
          </a:p>
        </p:txBody>
      </p:sp>
    </p:spTree>
    <p:extLst>
      <p:ext uri="{BB962C8B-B14F-4D97-AF65-F5344CB8AC3E}">
        <p14:creationId xmlns:p14="http://schemas.microsoft.com/office/powerpoint/2010/main" val="168650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dirty="0" smtClean="0"/>
          </a:p>
          <a:p>
            <a:endParaRPr lang="nb-NO" altLang="nb-NO" dirty="0" smtClean="0"/>
          </a:p>
          <a:p>
            <a:r>
              <a:rPr lang="nb-NO" altLang="nb-NO" dirty="0" smtClean="0"/>
              <a:t>Vi </a:t>
            </a:r>
            <a:r>
              <a:rPr lang="nb-NO" altLang="nb-NO" dirty="0" smtClean="0"/>
              <a:t>er synlige med digitale annonser og på trykk i fler store aviser.</a:t>
            </a:r>
            <a:r>
              <a:rPr lang="nb-NO" altLang="nb-NO" baseline="0" dirty="0" smtClean="0"/>
              <a:t> Til høsten vil vi også syne smed utendørsreklame. </a:t>
            </a:r>
            <a:endParaRPr lang="nb-NO" altLang="nb-NO" dirty="0" smtClean="0"/>
          </a:p>
          <a:p>
            <a:endParaRPr lang="nb-NO" altLang="nb-NO" dirty="0" smtClean="0"/>
          </a:p>
          <a:p>
            <a:r>
              <a:rPr lang="nb-NO" altLang="nb-NO" dirty="0" smtClean="0"/>
              <a:t>Lokalforeningene kan lese mer om den nasjonale kampanje, og hvordan de kan rekruttere medlemmer på medlemsnett: </a:t>
            </a:r>
          </a:p>
          <a:p>
            <a:r>
              <a:rPr lang="nb-NO" altLang="nb-NO" dirty="0" smtClean="0"/>
              <a:t>https://sanitetskvinnene.no/rekrutteringskampanje</a:t>
            </a:r>
          </a:p>
        </p:txBody>
      </p:sp>
      <p:sp>
        <p:nvSpPr>
          <p:cNvPr id="4" name="Plassholder for lysbildenummer 3"/>
          <p:cNvSpPr>
            <a:spLocks noGrp="1"/>
          </p:cNvSpPr>
          <p:nvPr>
            <p:ph type="sldNum" sz="quarter" idx="5"/>
          </p:nvPr>
        </p:nvSpPr>
        <p:spPr/>
        <p:txBody>
          <a:bodyPr/>
          <a:lstStyle/>
          <a:p>
            <a:pPr>
              <a:defRPr/>
            </a:pPr>
            <a:fld id="{6A85E2FC-99BB-4642-B7C5-C7F4BC5FE025}" type="slidenum">
              <a:rPr lang="nb-NO" smtClean="0"/>
              <a:pPr>
                <a:defRPr/>
              </a:pPr>
              <a:t>4</a:t>
            </a:fld>
            <a:endParaRPr lang="nb-NO"/>
          </a:p>
        </p:txBody>
      </p:sp>
    </p:spTree>
    <p:extLst>
      <p:ext uri="{BB962C8B-B14F-4D97-AF65-F5344CB8AC3E}">
        <p14:creationId xmlns:p14="http://schemas.microsoft.com/office/powerpoint/2010/main" val="439800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smtClean="0"/>
          </a:p>
        </p:txBody>
      </p:sp>
      <p:sp>
        <p:nvSpPr>
          <p:cNvPr id="4" name="Plassholder for lysbildenummer 3"/>
          <p:cNvSpPr>
            <a:spLocks noGrp="1"/>
          </p:cNvSpPr>
          <p:nvPr>
            <p:ph type="sldNum" sz="quarter" idx="5"/>
          </p:nvPr>
        </p:nvSpPr>
        <p:spPr/>
        <p:txBody>
          <a:bodyPr/>
          <a:lstStyle/>
          <a:p>
            <a:pPr>
              <a:defRPr/>
            </a:pPr>
            <a:fld id="{A25085B6-1B13-4724-BA8F-739A653C7073}" type="slidenum">
              <a:rPr lang="nb-NO" smtClean="0"/>
              <a:pPr>
                <a:defRPr/>
              </a:pPr>
              <a:t>5</a:t>
            </a:fld>
            <a:endParaRPr lang="nb-NO"/>
          </a:p>
        </p:txBody>
      </p:sp>
    </p:spTree>
    <p:extLst>
      <p:ext uri="{BB962C8B-B14F-4D97-AF65-F5344CB8AC3E}">
        <p14:creationId xmlns:p14="http://schemas.microsoft.com/office/powerpoint/2010/main" val="2961569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mtClean="0">
                <a:latin typeface="Clear Sans" panose="020B0503030202020304" pitchFamily="34" charset="0"/>
                <a:cs typeface="Clear Sans" panose="020B0503030202020304" pitchFamily="34" charset="0"/>
              </a:rPr>
              <a:t>Tre webinarer ble avholdt i november, desember og januar med god effekt. Ca 80-90 personer deltok på webinarer og vi rekrutterte mellom 1-8 personer per webinar. </a:t>
            </a:r>
          </a:p>
          <a:p>
            <a:r>
              <a:rPr lang="nb-NO" altLang="nb-NO" smtClean="0">
                <a:latin typeface="Clear Sans" panose="020B0503030202020304" pitchFamily="34" charset="0"/>
                <a:cs typeface="Clear Sans" panose="020B0503030202020304" pitchFamily="34" charset="0"/>
              </a:rPr>
              <a:t>Det er planlagt 6 nye webinarer med temaer innenfor kvinnehelse i 2021</a:t>
            </a:r>
          </a:p>
          <a:p>
            <a:r>
              <a:rPr lang="nb-NO" altLang="nb-NO" smtClean="0">
                <a:latin typeface="Clear Sans" panose="020B0503030202020304" pitchFamily="34" charset="0"/>
                <a:cs typeface="Clear Sans" panose="020B0503030202020304" pitchFamily="34" charset="0"/>
              </a:rPr>
              <a:t>Målet med webinarer er å profilere Sanitetskvinnenes arbeid og å rekruttere medlemmer.  </a:t>
            </a:r>
          </a:p>
          <a:p>
            <a:endParaRPr lang="nb-NO" altLang="nb-NO" smtClean="0"/>
          </a:p>
        </p:txBody>
      </p:sp>
      <p:sp>
        <p:nvSpPr>
          <p:cNvPr id="4" name="Plassholder for lysbildenummer 3"/>
          <p:cNvSpPr>
            <a:spLocks noGrp="1"/>
          </p:cNvSpPr>
          <p:nvPr>
            <p:ph type="sldNum" sz="quarter" idx="5"/>
          </p:nvPr>
        </p:nvSpPr>
        <p:spPr/>
        <p:txBody>
          <a:bodyPr/>
          <a:lstStyle/>
          <a:p>
            <a:pPr>
              <a:defRPr/>
            </a:pPr>
            <a:fld id="{837F1A57-4370-4058-85DF-F45A31C0D2A5}" type="slidenum">
              <a:rPr lang="nb-NO" smtClean="0"/>
              <a:pPr>
                <a:defRPr/>
              </a:pPr>
              <a:t>6</a:t>
            </a:fld>
            <a:endParaRPr lang="nb-NO"/>
          </a:p>
        </p:txBody>
      </p:sp>
    </p:spTree>
    <p:extLst>
      <p:ext uri="{BB962C8B-B14F-4D97-AF65-F5344CB8AC3E}">
        <p14:creationId xmlns:p14="http://schemas.microsoft.com/office/powerpoint/2010/main" val="491570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sz="1200" dirty="0" smtClean="0">
                <a:latin typeface="Clear Sans" panose="020B0503030202020304" pitchFamily="34" charset="0"/>
                <a:cs typeface="Clear Sans" panose="020B0503030202020304" pitchFamily="34" charset="0"/>
              </a:rPr>
              <a:t>Man kan gjerne slå seg sammen med en annen LF.</a:t>
            </a:r>
          </a:p>
          <a:p>
            <a:endParaRPr lang="nb-NO" altLang="nb-NO" sz="1200" dirty="0" smtClean="0">
              <a:latin typeface="Clear Sans" panose="020B0503030202020304" pitchFamily="34" charset="0"/>
              <a:cs typeface="Clear Sans" panose="020B0503030202020304" pitchFamily="34" charset="0"/>
            </a:endParaRPr>
          </a:p>
          <a:p>
            <a:pPr lvl="0"/>
            <a:r>
              <a:rPr lang="nb-NO" sz="1200" kern="1200" dirty="0" smtClean="0">
                <a:solidFill>
                  <a:schemeClr val="tx1"/>
                </a:solidFill>
                <a:effectLst/>
                <a:latin typeface="+mn-lt"/>
                <a:ea typeface="+mn-ea"/>
                <a:cs typeface="+mn-cs"/>
              </a:rPr>
              <a:t>Lokalforeningene må forholde seg til lokale smittevernanbefalinger</a:t>
            </a:r>
          </a:p>
          <a:p>
            <a:endParaRPr lang="nb-NO" dirty="0"/>
          </a:p>
        </p:txBody>
      </p:sp>
      <p:sp>
        <p:nvSpPr>
          <p:cNvPr id="4" name="Plassholder for lysbildenummer 3"/>
          <p:cNvSpPr>
            <a:spLocks noGrp="1"/>
          </p:cNvSpPr>
          <p:nvPr>
            <p:ph type="sldNum" sz="quarter" idx="10"/>
          </p:nvPr>
        </p:nvSpPr>
        <p:spPr/>
        <p:txBody>
          <a:bodyPr/>
          <a:lstStyle/>
          <a:p>
            <a:fld id="{023FDD35-97F8-46F0-98F8-5A1846088A2A}" type="slidenum">
              <a:rPr lang="nb-NO" smtClean="0"/>
              <a:t>8</a:t>
            </a:fld>
            <a:endParaRPr lang="nb-NO"/>
          </a:p>
        </p:txBody>
      </p:sp>
    </p:spTree>
    <p:extLst>
      <p:ext uri="{BB962C8B-B14F-4D97-AF65-F5344CB8AC3E}">
        <p14:creationId xmlns:p14="http://schemas.microsoft.com/office/powerpoint/2010/main" val="552403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Prøv å få lokal</a:t>
            </a:r>
            <a:r>
              <a:rPr lang="nb-NO" baseline="0" dirty="0" smtClean="0"/>
              <a:t>e medier til å dekke deres etappe. Husk å ta bilder og filme litt selv også.</a:t>
            </a:r>
          </a:p>
          <a:p>
            <a:r>
              <a:rPr lang="nb-NO" baseline="0" dirty="0" smtClean="0"/>
              <a:t>Hvis din forening har et litt uvanlig eller kreativt opplegg på gang så tips </a:t>
            </a:r>
            <a:r>
              <a:rPr lang="nb-NO" baseline="0" dirty="0" err="1" smtClean="0"/>
              <a:t>ogss</a:t>
            </a:r>
            <a:r>
              <a:rPr lang="nb-NO" baseline="0" dirty="0" smtClean="0"/>
              <a:t> gjerne så vil vi prøve å hjelpe til med dekning i f.eks. NRKs distriktssendinger (eks </a:t>
            </a:r>
            <a:r>
              <a:rPr lang="nb-NO" baseline="0" dirty="0" err="1" smtClean="0"/>
              <a:t>Nrk</a:t>
            </a:r>
            <a:r>
              <a:rPr lang="nb-NO" baseline="0" dirty="0" smtClean="0"/>
              <a:t> Innlandet) </a:t>
            </a:r>
            <a:endParaRPr lang="nb-NO" dirty="0"/>
          </a:p>
        </p:txBody>
      </p:sp>
      <p:sp>
        <p:nvSpPr>
          <p:cNvPr id="4" name="Plassholder for lysbildenummer 3"/>
          <p:cNvSpPr>
            <a:spLocks noGrp="1"/>
          </p:cNvSpPr>
          <p:nvPr>
            <p:ph type="sldNum" sz="quarter" idx="10"/>
          </p:nvPr>
        </p:nvSpPr>
        <p:spPr/>
        <p:txBody>
          <a:bodyPr/>
          <a:lstStyle/>
          <a:p>
            <a:fld id="{023FDD35-97F8-46F0-98F8-5A1846088A2A}" type="slidenum">
              <a:rPr lang="nb-NO" smtClean="0"/>
              <a:t>9</a:t>
            </a:fld>
            <a:endParaRPr lang="nb-NO"/>
          </a:p>
        </p:txBody>
      </p:sp>
    </p:spTree>
    <p:extLst>
      <p:ext uri="{BB962C8B-B14F-4D97-AF65-F5344CB8AC3E}">
        <p14:creationId xmlns:p14="http://schemas.microsoft.com/office/powerpoint/2010/main" val="2158648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Plassholder for notater 2"/>
          <p:cNvSpPr>
            <a:spLocks noGrp="1"/>
          </p:cNvSpPr>
          <p:nvPr>
            <p:ph type="body" idx="1"/>
          </p:nvPr>
        </p:nvSpPr>
        <p:spPr bwMode="auto">
          <a:xfrm>
            <a:off x="679450" y="4776788"/>
            <a:ext cx="5438775" cy="4191000"/>
          </a:xfrm>
        </p:spPr>
        <p:txBody>
          <a:bodyPr wrap="square" numCol="1" anchor="t" anchorCtr="0" compatLnSpc="1">
            <a:prstTxWarp prst="textNoShape">
              <a:avLst/>
            </a:prstTxWarp>
          </a:bodyPr>
          <a:lstStyle/>
          <a:p>
            <a:pPr fontAlgn="auto">
              <a:spcBef>
                <a:spcPct val="0"/>
              </a:spcBef>
              <a:spcAft>
                <a:spcPts val="0"/>
              </a:spcAft>
              <a:defRPr/>
            </a:pPr>
            <a:r>
              <a:rPr lang="nb-NO" altLang="nb-NO" dirty="0"/>
              <a:t>Det er vedtatt at vi skal ha fire generasjonsfestivaler i følgende områder; Drammen, Bodø, Trondheim og </a:t>
            </a:r>
            <a:r>
              <a:rPr lang="nb-NO" altLang="nb-NO" dirty="0" smtClean="0"/>
              <a:t>Stavanger.</a:t>
            </a:r>
          </a:p>
          <a:p>
            <a:pPr fontAlgn="auto">
              <a:spcBef>
                <a:spcPct val="0"/>
              </a:spcBef>
              <a:spcAft>
                <a:spcPts val="0"/>
              </a:spcAft>
              <a:defRPr/>
            </a:pPr>
            <a:r>
              <a:rPr lang="nb-NO" altLang="nb-NO" dirty="0" smtClean="0"/>
              <a:t>Dette</a:t>
            </a:r>
            <a:r>
              <a:rPr lang="nb-NO" altLang="nb-NO" baseline="0" dirty="0" smtClean="0"/>
              <a:t> </a:t>
            </a:r>
            <a:r>
              <a:rPr lang="nb-NO" altLang="nb-NO" b="1" baseline="0" dirty="0" smtClean="0"/>
              <a:t>er nasjonale signalarrangement som skjer på regionalt nivå</a:t>
            </a:r>
            <a:r>
              <a:rPr lang="nb-NO" altLang="nb-NO" baseline="0" dirty="0" smtClean="0"/>
              <a:t>. Vi oppfordrer også til </a:t>
            </a:r>
            <a:r>
              <a:rPr lang="nb-NO" altLang="nb-NO" b="1" baseline="0" dirty="0" smtClean="0"/>
              <a:t>nedskalerte versjoner av dette arrangementet andre steder i landet.   </a:t>
            </a:r>
            <a:endParaRPr lang="nb-NO" altLang="nb-NO" b="1" dirty="0" smtClean="0"/>
          </a:p>
          <a:p>
            <a:pPr fontAlgn="auto">
              <a:spcBef>
                <a:spcPct val="0"/>
              </a:spcBef>
              <a:spcAft>
                <a:spcPts val="0"/>
              </a:spcAft>
              <a:defRPr/>
            </a:pPr>
            <a:endParaRPr lang="nb-NO" altLang="nb-NO" b="1" dirty="0" smtClean="0"/>
          </a:p>
          <a:p>
            <a:pPr fontAlgn="auto">
              <a:spcBef>
                <a:spcPct val="0"/>
              </a:spcBef>
              <a:spcAft>
                <a:spcPts val="0"/>
              </a:spcAft>
              <a:defRPr/>
            </a:pPr>
            <a:r>
              <a:rPr lang="nb-NO" altLang="nb-NO" dirty="0" smtClean="0"/>
              <a:t>Festivalene </a:t>
            </a:r>
            <a:r>
              <a:rPr lang="nb-NO" altLang="nb-NO" dirty="0"/>
              <a:t>skal ha aktiviteter for </a:t>
            </a:r>
            <a:r>
              <a:rPr lang="nb-NO" altLang="nb-NO" b="1" dirty="0"/>
              <a:t>alle aldersgrupper slik at generasjoner kan møtes på tvers. </a:t>
            </a:r>
            <a:r>
              <a:rPr lang="nb-NO" altLang="nb-NO" dirty="0"/>
              <a:t>Når det gjelder barn, har vi i samarbeid med NRK Super </a:t>
            </a:r>
          </a:p>
          <a:p>
            <a:pPr fontAlgn="auto">
              <a:spcBef>
                <a:spcPct val="0"/>
              </a:spcBef>
              <a:spcAft>
                <a:spcPts val="0"/>
              </a:spcAft>
              <a:defRPr/>
            </a:pPr>
            <a:r>
              <a:rPr lang="nb-NO" altLang="nb-NO" dirty="0"/>
              <a:t>Målet er at barn og barnebarn tar med seg sine foreldre og besteforeldre på en hyggelig dag sammen. </a:t>
            </a:r>
          </a:p>
          <a:p>
            <a:pPr fontAlgn="auto">
              <a:spcBef>
                <a:spcPct val="0"/>
              </a:spcBef>
              <a:spcAft>
                <a:spcPts val="0"/>
              </a:spcAft>
              <a:defRPr/>
            </a:pPr>
            <a:endParaRPr lang="nb-NO" altLang="nb-NO" dirty="0"/>
          </a:p>
          <a:p>
            <a:pPr fontAlgn="auto">
              <a:spcBef>
                <a:spcPct val="0"/>
              </a:spcBef>
              <a:spcAft>
                <a:spcPts val="0"/>
              </a:spcAft>
              <a:defRPr/>
            </a:pPr>
            <a:r>
              <a:rPr lang="nb-NO" altLang="nb-NO" dirty="0" smtClean="0"/>
              <a:t>Vi har </a:t>
            </a:r>
            <a:r>
              <a:rPr lang="nb-NO" altLang="nb-NO" dirty="0"/>
              <a:t>god dialog med Fylkeslederne som alle er innforstått med at ansvaret for personell og vakthold  ligger hos lokalforeningene. </a:t>
            </a:r>
          </a:p>
          <a:p>
            <a:pPr fontAlgn="auto">
              <a:spcBef>
                <a:spcPct val="0"/>
              </a:spcBef>
              <a:spcAft>
                <a:spcPts val="0"/>
              </a:spcAft>
              <a:defRPr/>
            </a:pPr>
            <a:r>
              <a:rPr lang="nb-NO" altLang="nb-NO" dirty="0"/>
              <a:t>Sekretariatet stiller med min 2 personer på hver festival.</a:t>
            </a:r>
          </a:p>
          <a:p>
            <a:pPr marL="0" indent="0" fontAlgn="auto">
              <a:spcBef>
                <a:spcPct val="0"/>
              </a:spcBef>
              <a:spcAft>
                <a:spcPts val="0"/>
              </a:spcAft>
              <a:buFont typeface="Arial" panose="020B0604020202020204" pitchFamily="34" charset="0"/>
              <a:buNone/>
              <a:defRPr/>
            </a:pPr>
            <a:endParaRPr lang="nb-NO" altLang="nb-NO" dirty="0"/>
          </a:p>
          <a:p>
            <a:pPr fontAlgn="auto">
              <a:spcBef>
                <a:spcPct val="0"/>
              </a:spcBef>
              <a:spcAft>
                <a:spcPts val="0"/>
              </a:spcAft>
              <a:buFont typeface="Arial" panose="020B0604020202020204" pitchFamily="34" charset="0"/>
              <a:buNone/>
              <a:defRPr/>
            </a:pPr>
            <a:endParaRPr lang="nb-NO" altLang="nb-NO" dirty="0"/>
          </a:p>
          <a:p>
            <a:pPr fontAlgn="auto">
              <a:spcBef>
                <a:spcPct val="0"/>
              </a:spcBef>
              <a:spcAft>
                <a:spcPts val="0"/>
              </a:spcAft>
              <a:defRPr/>
            </a:pPr>
            <a:endParaRPr lang="nb-NO" altLang="nb-NO" dirty="0"/>
          </a:p>
          <a:p>
            <a:pPr fontAlgn="auto">
              <a:spcBef>
                <a:spcPct val="0"/>
              </a:spcBef>
              <a:spcAft>
                <a:spcPts val="0"/>
              </a:spcAft>
              <a:defRPr/>
            </a:pPr>
            <a:endParaRPr lang="nb-NO" altLang="nb-NO" sz="1000" dirty="0"/>
          </a:p>
        </p:txBody>
      </p:sp>
      <p:sp>
        <p:nvSpPr>
          <p:cNvPr id="26628"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EEFE4F8-2742-4B81-8E41-7DFCC8AF6130}" type="slidenum">
              <a:rPr lang="nb-NO" altLang="nb-NO"/>
              <a:pPr fontAlgn="base">
                <a:spcBef>
                  <a:spcPct val="0"/>
                </a:spcBef>
                <a:spcAft>
                  <a:spcPct val="0"/>
                </a:spcAft>
              </a:pPr>
              <a:t>10</a:t>
            </a:fld>
            <a:endParaRPr lang="nb-NO" altLang="nb-NO"/>
          </a:p>
        </p:txBody>
      </p:sp>
    </p:spTree>
    <p:extLst>
      <p:ext uri="{BB962C8B-B14F-4D97-AF65-F5344CB8AC3E}">
        <p14:creationId xmlns:p14="http://schemas.microsoft.com/office/powerpoint/2010/main" val="2597308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23FDD35-97F8-46F0-98F8-5A1846088A2A}" type="slidenum">
              <a:rPr lang="nb-NO" smtClean="0"/>
              <a:t>11</a:t>
            </a:fld>
            <a:endParaRPr lang="nb-NO"/>
          </a:p>
        </p:txBody>
      </p:sp>
    </p:spTree>
    <p:extLst>
      <p:ext uri="{BB962C8B-B14F-4D97-AF65-F5344CB8AC3E}">
        <p14:creationId xmlns:p14="http://schemas.microsoft.com/office/powerpoint/2010/main" val="3792947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597C9860-B17A-274F-87EA-F2F10B28F5F1}" type="datetimeFigureOut">
              <a:rPr lang="nb-NO" smtClean="0"/>
              <a:t>06.04.2021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3172186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97C9860-B17A-274F-87EA-F2F10B28F5F1}" type="datetimeFigureOut">
              <a:rPr lang="nb-NO" smtClean="0"/>
              <a:t>06.04.2021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956784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97C9860-B17A-274F-87EA-F2F10B28F5F1}" type="datetimeFigureOut">
              <a:rPr lang="nb-NO" smtClean="0"/>
              <a:t>06.04.2021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1300328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06.04.2021</a:t>
            </a:fld>
            <a:endParaRPr lang="nb-NO">
              <a:solidFill>
                <a:prstClr val="black">
                  <a:tint val="75000"/>
                </a:prstClr>
              </a:solidFill>
              <a:latin typeface="Calibri"/>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latin typeface="Calibri"/>
            </a:endParaRPr>
          </a:p>
        </p:txBody>
      </p:sp>
      <p:sp>
        <p:nvSpPr>
          <p:cNvPr id="6" name="Plassholder for lysbildenummer 5"/>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3069490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06.04.2021</a:t>
            </a:fld>
            <a:endParaRPr lang="nb-NO">
              <a:solidFill>
                <a:prstClr val="black">
                  <a:tint val="75000"/>
                </a:prstClr>
              </a:solidFill>
              <a:latin typeface="Calibri"/>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latin typeface="Calibri"/>
            </a:endParaRPr>
          </a:p>
        </p:txBody>
      </p:sp>
      <p:sp>
        <p:nvSpPr>
          <p:cNvPr id="6" name="Plassholder for lysbildenummer 5"/>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1231665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06.04.2021</a:t>
            </a:fld>
            <a:endParaRPr lang="nb-NO">
              <a:solidFill>
                <a:prstClr val="black">
                  <a:tint val="75000"/>
                </a:prstClr>
              </a:solidFill>
              <a:latin typeface="Calibri"/>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latin typeface="Calibri"/>
            </a:endParaRPr>
          </a:p>
        </p:txBody>
      </p:sp>
      <p:sp>
        <p:nvSpPr>
          <p:cNvPr id="6" name="Plassholder for lysbildenummer 5"/>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48812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06.04.2021</a:t>
            </a:fld>
            <a:endParaRPr lang="nb-NO">
              <a:solidFill>
                <a:prstClr val="black">
                  <a:tint val="75000"/>
                </a:prstClr>
              </a:solidFill>
              <a:latin typeface="Calibri"/>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latin typeface="Calibri"/>
            </a:endParaRPr>
          </a:p>
        </p:txBody>
      </p:sp>
      <p:sp>
        <p:nvSpPr>
          <p:cNvPr id="7" name="Plassholder for lysbildenummer 6"/>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2748436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06.04.2021</a:t>
            </a:fld>
            <a:endParaRPr lang="nb-NO">
              <a:solidFill>
                <a:prstClr val="black">
                  <a:tint val="75000"/>
                </a:prstClr>
              </a:solidFill>
              <a:latin typeface="Calibri"/>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latin typeface="Calibri"/>
            </a:endParaRPr>
          </a:p>
        </p:txBody>
      </p:sp>
      <p:sp>
        <p:nvSpPr>
          <p:cNvPr id="9" name="Plassholder for lysbildenummer 8"/>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3479025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06.04.2021</a:t>
            </a:fld>
            <a:endParaRPr lang="nb-NO">
              <a:solidFill>
                <a:prstClr val="black">
                  <a:tint val="75000"/>
                </a:prstClr>
              </a:solidFill>
              <a:latin typeface="Calibri"/>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latin typeface="Calibri"/>
            </a:endParaRPr>
          </a:p>
        </p:txBody>
      </p:sp>
      <p:sp>
        <p:nvSpPr>
          <p:cNvPr id="5" name="Plassholder for lysbildenummer 4"/>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2352788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06.04.2021</a:t>
            </a:fld>
            <a:endParaRPr lang="nb-NO">
              <a:solidFill>
                <a:prstClr val="black">
                  <a:tint val="75000"/>
                </a:prstClr>
              </a:solidFill>
              <a:latin typeface="Calibri"/>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latin typeface="Calibri"/>
            </a:endParaRPr>
          </a:p>
        </p:txBody>
      </p:sp>
      <p:sp>
        <p:nvSpPr>
          <p:cNvPr id="4" name="Plassholder for lysbildenummer 3"/>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108590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06.04.2021</a:t>
            </a:fld>
            <a:endParaRPr lang="nb-NO">
              <a:solidFill>
                <a:prstClr val="black">
                  <a:tint val="75000"/>
                </a:prstClr>
              </a:solidFill>
              <a:latin typeface="Calibri"/>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latin typeface="Calibri"/>
            </a:endParaRPr>
          </a:p>
        </p:txBody>
      </p:sp>
      <p:sp>
        <p:nvSpPr>
          <p:cNvPr id="7" name="Plassholder for lysbildenummer 6"/>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3465041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97C9860-B17A-274F-87EA-F2F10B28F5F1}" type="datetimeFigureOut">
              <a:rPr lang="nb-NO" smtClean="0"/>
              <a:t>06.04.2021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600474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06.04.2021</a:t>
            </a:fld>
            <a:endParaRPr lang="nb-NO">
              <a:solidFill>
                <a:prstClr val="black">
                  <a:tint val="75000"/>
                </a:prstClr>
              </a:solidFill>
              <a:latin typeface="Calibri"/>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latin typeface="Calibri"/>
            </a:endParaRPr>
          </a:p>
        </p:txBody>
      </p:sp>
      <p:sp>
        <p:nvSpPr>
          <p:cNvPr id="7" name="Plassholder for lysbildenummer 6"/>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3104231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06.04.2021</a:t>
            </a:fld>
            <a:endParaRPr lang="nb-NO">
              <a:solidFill>
                <a:prstClr val="black">
                  <a:tint val="75000"/>
                </a:prstClr>
              </a:solidFill>
              <a:latin typeface="Calibri"/>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latin typeface="Calibri"/>
            </a:endParaRPr>
          </a:p>
        </p:txBody>
      </p:sp>
      <p:sp>
        <p:nvSpPr>
          <p:cNvPr id="6" name="Plassholder for lysbildenummer 5"/>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1473730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F12ADA45-E820-B845-8572-B043A3CBCD93}" type="datetimeFigureOut">
              <a:rPr lang="nb-NO" smtClean="0">
                <a:solidFill>
                  <a:prstClr val="black">
                    <a:tint val="75000"/>
                  </a:prstClr>
                </a:solidFill>
                <a:latin typeface="Calibri"/>
              </a:rPr>
              <a:pPr/>
              <a:t>06.04.2021</a:t>
            </a:fld>
            <a:endParaRPr lang="nb-NO">
              <a:solidFill>
                <a:prstClr val="black">
                  <a:tint val="75000"/>
                </a:prstClr>
              </a:solidFill>
              <a:latin typeface="Calibri"/>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latin typeface="Calibri"/>
            </a:endParaRPr>
          </a:p>
        </p:txBody>
      </p:sp>
      <p:sp>
        <p:nvSpPr>
          <p:cNvPr id="6" name="Plassholder for lysbildenummer 5"/>
          <p:cNvSpPr>
            <a:spLocks noGrp="1"/>
          </p:cNvSpPr>
          <p:nvPr>
            <p:ph type="sldNum" sz="quarter" idx="12"/>
          </p:nvPr>
        </p:nvSpPr>
        <p:spPr/>
        <p:txBody>
          <a:body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981418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Rediger tekststiler i malen</a:t>
            </a:r>
          </a:p>
        </p:txBody>
      </p:sp>
      <p:sp>
        <p:nvSpPr>
          <p:cNvPr id="4" name="Plassholder for dato 3"/>
          <p:cNvSpPr>
            <a:spLocks noGrp="1"/>
          </p:cNvSpPr>
          <p:nvPr>
            <p:ph type="dt" sz="half" idx="10"/>
          </p:nvPr>
        </p:nvSpPr>
        <p:spPr/>
        <p:txBody>
          <a:bodyPr/>
          <a:lstStyle/>
          <a:p>
            <a:fld id="{597C9860-B17A-274F-87EA-F2F10B28F5F1}" type="datetimeFigureOut">
              <a:rPr lang="nb-NO" smtClean="0"/>
              <a:t>06.04.2021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3226622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597C9860-B17A-274F-87EA-F2F10B28F5F1}" type="datetimeFigureOut">
              <a:rPr lang="nb-NO" smtClean="0"/>
              <a:t>06.04.2021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2465782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597C9860-B17A-274F-87EA-F2F10B28F5F1}" type="datetimeFigureOut">
              <a:rPr lang="nb-NO" smtClean="0"/>
              <a:t>06.04.2021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506225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597C9860-B17A-274F-87EA-F2F10B28F5F1}" type="datetimeFigureOut">
              <a:rPr lang="nb-NO" smtClean="0"/>
              <a:t>06.04.2021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469291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97C9860-B17A-274F-87EA-F2F10B28F5F1}" type="datetimeFigureOut">
              <a:rPr lang="nb-NO" smtClean="0"/>
              <a:t>06.04.2021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2648933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597C9860-B17A-274F-87EA-F2F10B28F5F1}" type="datetimeFigureOut">
              <a:rPr lang="nb-NO" smtClean="0"/>
              <a:t>06.04.2021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4069346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597C9860-B17A-274F-87EA-F2F10B28F5F1}" type="datetimeFigureOut">
              <a:rPr lang="nb-NO" smtClean="0"/>
              <a:t>06.04.2021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9AA6A10-C088-014D-A20F-A05ECA815D87}" type="slidenum">
              <a:rPr lang="nb-NO" smtClean="0"/>
              <a:t>‹#›</a:t>
            </a:fld>
            <a:endParaRPr lang="nb-NO"/>
          </a:p>
        </p:txBody>
      </p:sp>
    </p:spTree>
    <p:extLst>
      <p:ext uri="{BB962C8B-B14F-4D97-AF65-F5344CB8AC3E}">
        <p14:creationId xmlns:p14="http://schemas.microsoft.com/office/powerpoint/2010/main" val="857191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1000159"/>
            <a:ext cx="8229600" cy="90146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457200" y="2059538"/>
            <a:ext cx="8229600" cy="4066625"/>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p:cNvPicPr>
            <a:picLocks noChangeAspect="1"/>
          </p:cNvPicPr>
          <p:nvPr/>
        </p:nvPicPr>
        <p:blipFill>
          <a:blip r:embed="rId13"/>
          <a:stretch>
            <a:fillRect/>
          </a:stretch>
        </p:blipFill>
        <p:spPr>
          <a:xfrm>
            <a:off x="0" y="6304792"/>
            <a:ext cx="9144000" cy="553208"/>
          </a:xfrm>
          <a:prstGeom prst="rect">
            <a:avLst/>
          </a:prstGeom>
        </p:spPr>
      </p:pic>
      <p:sp>
        <p:nvSpPr>
          <p:cNvPr id="4" name="Plassholder for dato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000">
                <a:solidFill>
                  <a:schemeClr val="bg1"/>
                </a:solidFill>
                <a:latin typeface="Clear Sans"/>
                <a:cs typeface="Clear Sans"/>
              </a:defRPr>
            </a:lvl1pPr>
          </a:lstStyle>
          <a:p>
            <a:fld id="{597C9860-B17A-274F-87EA-F2F10B28F5F1}" type="datetimeFigureOut">
              <a:rPr lang="nb-NO" smtClean="0"/>
              <a:pPr/>
              <a:t>06.04.2021</a:t>
            </a:fld>
            <a:endParaRPr lang="nb-NO" dirty="0"/>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chemeClr val="bg1"/>
                </a:solidFill>
                <a:latin typeface="Clear Sans"/>
                <a:cs typeface="Clear Sans"/>
              </a:defRPr>
            </a:lvl1pPr>
          </a:lstStyle>
          <a:p>
            <a:endParaRPr lang="nb-NO" dirty="0"/>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Clear Sans"/>
                <a:cs typeface="Clear Sans"/>
              </a:defRPr>
            </a:lvl1pPr>
          </a:lstStyle>
          <a:p>
            <a:fld id="{B9AA6A10-C088-014D-A20F-A05ECA815D87}" type="slidenum">
              <a:rPr lang="nb-NO" smtClean="0"/>
              <a:pPr/>
              <a:t>‹#›</a:t>
            </a:fld>
            <a:endParaRPr lang="nb-NO" dirty="0"/>
          </a:p>
        </p:txBody>
      </p:sp>
      <p:pic>
        <p:nvPicPr>
          <p:cNvPr id="12" name="Bilde 11"/>
          <p:cNvPicPr>
            <a:picLocks noChangeAspect="1"/>
          </p:cNvPicPr>
          <p:nvPr/>
        </p:nvPicPr>
        <p:blipFill>
          <a:blip r:embed="rId14"/>
          <a:stretch>
            <a:fillRect/>
          </a:stretch>
        </p:blipFill>
        <p:spPr>
          <a:xfrm>
            <a:off x="268901" y="6363707"/>
            <a:ext cx="376598" cy="357768"/>
          </a:xfrm>
          <a:prstGeom prst="rect">
            <a:avLst/>
          </a:prstGeom>
        </p:spPr>
      </p:pic>
      <p:pic>
        <p:nvPicPr>
          <p:cNvPr id="10" name="Bilde 9">
            <a:extLst>
              <a:ext uri="{FF2B5EF4-FFF2-40B4-BE49-F238E27FC236}">
                <a16:creationId xmlns:a16="http://schemas.microsoft.com/office/drawing/2014/main" id="{868CDC6F-460F-1247-A61C-A76E3F11D33E}"/>
              </a:ext>
            </a:extLst>
          </p:cNvPr>
          <p:cNvPicPr>
            <a:picLocks noChangeAspect="1"/>
          </p:cNvPicPr>
          <p:nvPr userDrawn="1"/>
        </p:nvPicPr>
        <p:blipFill>
          <a:blip r:embed="rId15"/>
          <a:srcRect/>
          <a:stretch/>
        </p:blipFill>
        <p:spPr>
          <a:xfrm>
            <a:off x="370114" y="127836"/>
            <a:ext cx="3060000" cy="730383"/>
          </a:xfrm>
          <a:prstGeom prst="rect">
            <a:avLst/>
          </a:prstGeom>
        </p:spPr>
      </p:pic>
    </p:spTree>
    <p:extLst>
      <p:ext uri="{BB962C8B-B14F-4D97-AF65-F5344CB8AC3E}">
        <p14:creationId xmlns:p14="http://schemas.microsoft.com/office/powerpoint/2010/main" val="468488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000" b="1" i="0" kern="1200">
          <a:solidFill>
            <a:schemeClr val="tx1"/>
          </a:solidFill>
          <a:latin typeface="Clear Sans"/>
          <a:ea typeface="+mj-ea"/>
          <a:cs typeface="Clear San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lear Sans"/>
          <a:ea typeface="+mn-ea"/>
          <a:cs typeface="Clear Sans"/>
        </a:defRPr>
      </a:lvl1pPr>
      <a:lvl2pPr marL="742950" indent="-285750" algn="l" defTabSz="457200" rtl="0" eaLnBrk="1" latinLnBrk="0" hangingPunct="1">
        <a:spcBef>
          <a:spcPct val="20000"/>
        </a:spcBef>
        <a:buFont typeface="Arial"/>
        <a:buChar char="–"/>
        <a:defRPr sz="2800" b="0" i="0" kern="1200">
          <a:solidFill>
            <a:schemeClr val="tx1"/>
          </a:solidFill>
          <a:latin typeface="Clear Sans"/>
          <a:ea typeface="+mn-ea"/>
          <a:cs typeface="Clear Sans"/>
        </a:defRPr>
      </a:lvl2pPr>
      <a:lvl3pPr marL="1143000" indent="-228600" algn="l" defTabSz="457200" rtl="0" eaLnBrk="1" latinLnBrk="0" hangingPunct="1">
        <a:spcBef>
          <a:spcPct val="20000"/>
        </a:spcBef>
        <a:buFont typeface="Arial"/>
        <a:buChar char="•"/>
        <a:defRPr sz="2400" b="0" i="0" kern="1200">
          <a:solidFill>
            <a:schemeClr val="tx1"/>
          </a:solidFill>
          <a:latin typeface="Clear Sans"/>
          <a:ea typeface="+mn-ea"/>
          <a:cs typeface="Clear Sans"/>
        </a:defRPr>
      </a:lvl3pPr>
      <a:lvl4pPr marL="1600200" indent="-228600" algn="l" defTabSz="457200" rtl="0" eaLnBrk="1" latinLnBrk="0" hangingPunct="1">
        <a:spcBef>
          <a:spcPct val="20000"/>
        </a:spcBef>
        <a:buFont typeface="Arial"/>
        <a:buChar char="–"/>
        <a:defRPr sz="2000" b="0" i="0" kern="1200">
          <a:solidFill>
            <a:schemeClr val="tx1"/>
          </a:solidFill>
          <a:latin typeface="Clear Sans"/>
          <a:ea typeface="+mn-ea"/>
          <a:cs typeface="Clear Sans"/>
        </a:defRPr>
      </a:lvl4pPr>
      <a:lvl5pPr marL="2057400" indent="-228600" algn="l" defTabSz="457200" rtl="0" eaLnBrk="1" latinLnBrk="0" hangingPunct="1">
        <a:spcBef>
          <a:spcPct val="20000"/>
        </a:spcBef>
        <a:buFont typeface="Arial"/>
        <a:buChar char="»"/>
        <a:defRPr sz="2000" b="0" i="0" kern="1200">
          <a:solidFill>
            <a:schemeClr val="tx1"/>
          </a:solidFill>
          <a:latin typeface="Clear Sans"/>
          <a:ea typeface="+mn-ea"/>
          <a:cs typeface="Clear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2ADA45-E820-B845-8572-B043A3CBCD93}" type="datetimeFigureOut">
              <a:rPr lang="nb-NO" smtClean="0">
                <a:solidFill>
                  <a:prstClr val="black">
                    <a:tint val="75000"/>
                  </a:prstClr>
                </a:solidFill>
                <a:latin typeface="Calibri"/>
              </a:rPr>
              <a:pPr/>
              <a:t>06.04.2021</a:t>
            </a:fld>
            <a:endParaRPr lang="nb-NO">
              <a:solidFill>
                <a:prstClr val="black">
                  <a:tint val="75000"/>
                </a:prstClr>
              </a:solidFill>
              <a:latin typeface="Calibri"/>
            </a:endParaRPr>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latin typeface="Calibri"/>
            </a:endParaRPr>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8373D7-B963-1446-B5BC-1BD23D51105A}" type="slidenum">
              <a:rPr lang="nb-NO" smtClean="0">
                <a:solidFill>
                  <a:prstClr val="black">
                    <a:tint val="75000"/>
                  </a:prstClr>
                </a:solidFill>
                <a:latin typeface="Calibri"/>
              </a:rPr>
              <a:pPr/>
              <a:t>‹#›</a:t>
            </a:fld>
            <a:endParaRPr lang="nb-NO">
              <a:solidFill>
                <a:prstClr val="black">
                  <a:tint val="75000"/>
                </a:prstClr>
              </a:solidFill>
              <a:latin typeface="Calibri"/>
            </a:endParaRPr>
          </a:p>
        </p:txBody>
      </p:sp>
    </p:spTree>
    <p:extLst>
      <p:ext uri="{BB962C8B-B14F-4D97-AF65-F5344CB8AC3E}">
        <p14:creationId xmlns:p14="http://schemas.microsoft.com/office/powerpoint/2010/main" val="3611508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qQgVOz96Yzk" TargetMode="External"/><Relationship Id="rId2" Type="http://schemas.openxmlformats.org/officeDocument/2006/relationships/hyperlink" Target="https://www.facebook.com/forskningssamtaler" TargetMode="Externa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0" y="0"/>
            <a:ext cx="9144000" cy="4918126"/>
          </a:xfrm>
          <a:prstGeom prst="rect">
            <a:avLst/>
          </a:prstGeom>
        </p:spPr>
      </p:pic>
      <p:sp>
        <p:nvSpPr>
          <p:cNvPr id="5" name="Plassholder for tittel 1"/>
          <p:cNvSpPr txBox="1">
            <a:spLocks/>
          </p:cNvSpPr>
          <p:nvPr/>
        </p:nvSpPr>
        <p:spPr>
          <a:xfrm>
            <a:off x="457200" y="1000159"/>
            <a:ext cx="8229600" cy="25896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b-NO" sz="5000" b="1" dirty="0" smtClean="0">
                <a:solidFill>
                  <a:prstClr val="white"/>
                </a:solidFill>
                <a:latin typeface="Clear Sans"/>
                <a:cs typeface="Clear Sans"/>
              </a:rPr>
              <a:t>Hvordan sette spor i jubileumsåret</a:t>
            </a:r>
            <a:endParaRPr lang="nb-NO" sz="5000" b="1" dirty="0">
              <a:solidFill>
                <a:prstClr val="white"/>
              </a:solidFill>
              <a:latin typeface="Clear Sans"/>
              <a:cs typeface="Clear Sans"/>
            </a:endParaRPr>
          </a:p>
        </p:txBody>
      </p:sp>
      <p:pic>
        <p:nvPicPr>
          <p:cNvPr id="6" name="Bilde 5">
            <a:extLst>
              <a:ext uri="{FF2B5EF4-FFF2-40B4-BE49-F238E27FC236}">
                <a16:creationId xmlns:a16="http://schemas.microsoft.com/office/drawing/2014/main" id="{503C4404-6726-8C45-9C76-D9CC36625ACE}"/>
              </a:ext>
            </a:extLst>
          </p:cNvPr>
          <p:cNvPicPr>
            <a:picLocks noChangeAspect="1"/>
          </p:cNvPicPr>
          <p:nvPr/>
        </p:nvPicPr>
        <p:blipFill>
          <a:blip r:embed="rId3"/>
          <a:srcRect/>
          <a:stretch/>
        </p:blipFill>
        <p:spPr>
          <a:xfrm>
            <a:off x="1044000" y="5252024"/>
            <a:ext cx="7056000" cy="1211633"/>
          </a:xfrm>
          <a:prstGeom prst="rect">
            <a:avLst/>
          </a:prstGeom>
        </p:spPr>
      </p:pic>
    </p:spTree>
    <p:extLst>
      <p:ext uri="{BB962C8B-B14F-4D97-AF65-F5344CB8AC3E}">
        <p14:creationId xmlns:p14="http://schemas.microsoft.com/office/powerpoint/2010/main" val="2328466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tel 1"/>
          <p:cNvSpPr>
            <a:spLocks noGrp="1"/>
          </p:cNvSpPr>
          <p:nvPr>
            <p:ph type="title"/>
          </p:nvPr>
        </p:nvSpPr>
        <p:spPr>
          <a:xfrm>
            <a:off x="381000" y="822565"/>
            <a:ext cx="8229600" cy="901460"/>
          </a:xfrm>
        </p:spPr>
        <p:txBody>
          <a:bodyPr rtlCol="0">
            <a:normAutofit/>
          </a:bodyPr>
          <a:lstStyle/>
          <a:p>
            <a:pPr>
              <a:defRPr/>
            </a:pPr>
            <a:r>
              <a:rPr lang="nb-NO" altLang="nb-NO" sz="3200" dirty="0" smtClean="0">
                <a:latin typeface="Clear Sans" panose="020B0503030202020304" pitchFamily="34" charset="0"/>
                <a:cs typeface="Clear Sans" panose="020B0503030202020304" pitchFamily="34" charset="0"/>
              </a:rPr>
              <a:t>Generasjonsfestivaler</a:t>
            </a:r>
          </a:p>
        </p:txBody>
      </p:sp>
      <p:sp>
        <p:nvSpPr>
          <p:cNvPr id="12291" name="Plassholder for innhold 2"/>
          <p:cNvSpPr>
            <a:spLocks noGrp="1"/>
          </p:cNvSpPr>
          <p:nvPr>
            <p:ph sz="half" idx="1"/>
          </p:nvPr>
        </p:nvSpPr>
        <p:spPr/>
        <p:txBody>
          <a:bodyPr rtlCol="0">
            <a:normAutofit/>
          </a:bodyPr>
          <a:lstStyle/>
          <a:p>
            <a:pPr marL="0" indent="0">
              <a:buNone/>
              <a:defRPr/>
            </a:pPr>
            <a:endParaRPr lang="nb-NO" altLang="nb-NO" sz="1500" dirty="0" smtClean="0">
              <a:latin typeface="Clear Sans" panose="020B0503030202020304" pitchFamily="34" charset="0"/>
              <a:cs typeface="Clear Sans" panose="020B0503030202020304" pitchFamily="34" charset="0"/>
            </a:endParaRPr>
          </a:p>
          <a:p>
            <a:pPr marL="0" indent="0">
              <a:buNone/>
              <a:defRPr/>
            </a:pPr>
            <a:endParaRPr lang="nb-NO" altLang="nb-NO" sz="1500" dirty="0">
              <a:latin typeface="Clear Sans" panose="020B0503030202020304" pitchFamily="34" charset="0"/>
              <a:cs typeface="Clear Sans" panose="020B0503030202020304" pitchFamily="34" charset="0"/>
            </a:endParaRPr>
          </a:p>
          <a:p>
            <a:pPr>
              <a:defRPr/>
            </a:pPr>
            <a:r>
              <a:rPr lang="nb-NO" altLang="nb-NO" sz="1800" dirty="0" smtClean="0">
                <a:latin typeface="Clear Sans" panose="020B0503030202020304" pitchFamily="34" charset="0"/>
                <a:cs typeface="Clear Sans" panose="020B0503030202020304" pitchFamily="34" charset="0"/>
              </a:rPr>
              <a:t>Drammen</a:t>
            </a:r>
            <a:r>
              <a:rPr lang="nb-NO" altLang="nb-NO" sz="1800" dirty="0">
                <a:latin typeface="Clear Sans" panose="020B0503030202020304" pitchFamily="34" charset="0"/>
                <a:cs typeface="Clear Sans" panose="020B0503030202020304" pitchFamily="34" charset="0"/>
              </a:rPr>
              <a:t>	</a:t>
            </a:r>
            <a:r>
              <a:rPr lang="nb-NO" altLang="nb-NO" sz="1800" dirty="0" smtClean="0">
                <a:latin typeface="Clear Sans" panose="020B0503030202020304" pitchFamily="34" charset="0"/>
                <a:cs typeface="Clear Sans" panose="020B0503030202020304" pitchFamily="34" charset="0"/>
              </a:rPr>
              <a:t>ny dato avventer</a:t>
            </a:r>
            <a:endParaRPr lang="nb-NO" altLang="nb-NO" sz="1800" dirty="0">
              <a:latin typeface="Clear Sans" panose="020B0503030202020304" pitchFamily="34" charset="0"/>
              <a:cs typeface="Clear Sans" panose="020B0503030202020304" pitchFamily="34" charset="0"/>
            </a:endParaRPr>
          </a:p>
          <a:p>
            <a:pPr>
              <a:defRPr/>
            </a:pPr>
            <a:r>
              <a:rPr lang="nb-NO" altLang="nb-NO" sz="1800" dirty="0">
                <a:latin typeface="Clear Sans" panose="020B0503030202020304" pitchFamily="34" charset="0"/>
                <a:cs typeface="Clear Sans" panose="020B0503030202020304" pitchFamily="34" charset="0"/>
              </a:rPr>
              <a:t>Bodø	</a:t>
            </a:r>
            <a:r>
              <a:rPr lang="nb-NO" altLang="nb-NO" sz="1800" dirty="0" smtClean="0">
                <a:latin typeface="Clear Sans" panose="020B0503030202020304" pitchFamily="34" charset="0"/>
                <a:cs typeface="Clear Sans" panose="020B0503030202020304" pitchFamily="34" charset="0"/>
              </a:rPr>
              <a:t>ny dato avventer</a:t>
            </a:r>
          </a:p>
          <a:p>
            <a:pPr marL="0" indent="0">
              <a:buNone/>
              <a:defRPr/>
            </a:pPr>
            <a:endParaRPr lang="nb-NO" altLang="nb-NO" sz="1800" dirty="0">
              <a:latin typeface="Clear Sans" panose="020B0503030202020304" pitchFamily="34" charset="0"/>
              <a:cs typeface="Clear Sans" panose="020B0503030202020304" pitchFamily="34" charset="0"/>
            </a:endParaRPr>
          </a:p>
          <a:p>
            <a:pPr>
              <a:defRPr/>
            </a:pPr>
            <a:r>
              <a:rPr lang="nb-NO" altLang="nb-NO" sz="1800" dirty="0" smtClean="0">
                <a:latin typeface="Clear Sans" panose="020B0503030202020304" pitchFamily="34" charset="0"/>
                <a:cs typeface="Clear Sans" panose="020B0503030202020304" pitchFamily="34" charset="0"/>
              </a:rPr>
              <a:t>Trondheim 4.9, Dokkparken</a:t>
            </a:r>
            <a:endParaRPr lang="nb-NO" altLang="nb-NO" sz="1800" dirty="0">
              <a:latin typeface="Clear Sans" panose="020B0503030202020304" pitchFamily="34" charset="0"/>
              <a:cs typeface="Clear Sans" panose="020B0503030202020304" pitchFamily="34" charset="0"/>
            </a:endParaRPr>
          </a:p>
          <a:p>
            <a:pPr>
              <a:defRPr/>
            </a:pPr>
            <a:r>
              <a:rPr lang="nb-NO" altLang="nb-NO" sz="1800" dirty="0" smtClean="0">
                <a:latin typeface="Clear Sans" panose="020B0503030202020304" pitchFamily="34" charset="0"/>
                <a:cs typeface="Clear Sans" panose="020B0503030202020304" pitchFamily="34" charset="0"/>
              </a:rPr>
              <a:t>Stavanger 11.9, Domkirkeplassen</a:t>
            </a:r>
            <a:endParaRPr lang="nb-NO" altLang="nb-NO" sz="1800" dirty="0">
              <a:latin typeface="Clear Sans" panose="020B0503030202020304" pitchFamily="34" charset="0"/>
              <a:cs typeface="Clear Sans" panose="020B0503030202020304" pitchFamily="34" charset="0"/>
            </a:endParaRPr>
          </a:p>
          <a:p>
            <a:pPr marL="0" indent="0">
              <a:buNone/>
              <a:defRPr/>
            </a:pPr>
            <a:r>
              <a:rPr lang="nb-NO" altLang="nb-NO" sz="1800" dirty="0">
                <a:latin typeface="Clear Sans" panose="020B0503030202020304" pitchFamily="34" charset="0"/>
                <a:cs typeface="Clear Sans" panose="020B0503030202020304" pitchFamily="34" charset="0"/>
              </a:rPr>
              <a:t>	</a:t>
            </a:r>
            <a:endParaRPr lang="nb-NO" altLang="nb-NO" sz="1800" dirty="0" smtClean="0">
              <a:latin typeface="Clear Sans" panose="020B0503030202020304" pitchFamily="34" charset="0"/>
              <a:cs typeface="Clear Sans" panose="020B0503030202020304" pitchFamily="34" charset="0"/>
            </a:endParaRPr>
          </a:p>
          <a:p>
            <a:pPr marL="0" indent="0">
              <a:buNone/>
              <a:defRPr/>
            </a:pPr>
            <a:r>
              <a:rPr lang="nb-NO" altLang="nb-NO" sz="1800" dirty="0" smtClean="0">
                <a:latin typeface="Clear Sans" panose="020B0503030202020304" pitchFamily="34" charset="0"/>
                <a:cs typeface="Clear Sans" panose="020B0503030202020304" pitchFamily="34" charset="0"/>
              </a:rPr>
              <a:t>NB: </a:t>
            </a:r>
          </a:p>
          <a:p>
            <a:pPr marL="0" indent="0">
              <a:buNone/>
              <a:defRPr/>
            </a:pPr>
            <a:r>
              <a:rPr lang="nb-NO" altLang="nb-NO" sz="1800" dirty="0" smtClean="0">
                <a:latin typeface="Clear Sans" panose="020B0503030202020304" pitchFamily="34" charset="0"/>
                <a:cs typeface="Clear Sans" panose="020B0503030202020304" pitchFamily="34" charset="0"/>
              </a:rPr>
              <a:t>Hvis NRK Super skal være med i Drammen og Bodø må ny dato bekreftes innenfor tidsrommet skolestart til 1.oktober</a:t>
            </a:r>
            <a:endParaRPr lang="nb-NO" altLang="nb-NO" sz="1800" dirty="0">
              <a:latin typeface="Clear Sans" panose="020B0503030202020304" pitchFamily="34" charset="0"/>
              <a:cs typeface="Clear Sans" panose="020B0503030202020304" pitchFamily="34" charset="0"/>
            </a:endParaRPr>
          </a:p>
        </p:txBody>
      </p:sp>
      <p:pic>
        <p:nvPicPr>
          <p:cNvPr id="3" name="Plassholder for innhold 2"/>
          <p:cNvPicPr>
            <a:picLocks noGrp="1" noChangeAspect="1"/>
          </p:cNvPicPr>
          <p:nvPr>
            <p:ph sz="half" idx="2"/>
          </p:nvPr>
        </p:nvPicPr>
        <p:blipFill>
          <a:blip r:embed="rId3"/>
          <a:stretch>
            <a:fillRect/>
          </a:stretch>
        </p:blipFill>
        <p:spPr>
          <a:xfrm>
            <a:off x="4767870" y="3838222"/>
            <a:ext cx="3766529" cy="2197142"/>
          </a:xfrm>
          <a:prstGeom prst="rect">
            <a:avLst/>
          </a:prstGeom>
        </p:spPr>
      </p:pic>
      <p:pic>
        <p:nvPicPr>
          <p:cNvPr id="25605" name="Bild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593" y="1359860"/>
            <a:ext cx="2971807" cy="222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169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smtClean="0"/>
              <a:t>Rammer for program (1) </a:t>
            </a:r>
            <a:endParaRPr lang="nb-NO" dirty="0"/>
          </a:p>
        </p:txBody>
      </p:sp>
      <p:sp>
        <p:nvSpPr>
          <p:cNvPr id="8" name="Plassholder for innhold 7"/>
          <p:cNvSpPr>
            <a:spLocks noGrp="1"/>
          </p:cNvSpPr>
          <p:nvPr>
            <p:ph sz="half" idx="1"/>
          </p:nvPr>
        </p:nvSpPr>
        <p:spPr/>
        <p:txBody>
          <a:bodyPr/>
          <a:lstStyle/>
          <a:p>
            <a:endParaRPr lang="nb-NO" sz="2000" dirty="0" smtClean="0"/>
          </a:p>
          <a:p>
            <a:r>
              <a:rPr lang="nb-NO" sz="2000" dirty="0" smtClean="0"/>
              <a:t>Generasjonsfestivalene </a:t>
            </a:r>
            <a:r>
              <a:rPr lang="nb-NO" sz="2000" dirty="0"/>
              <a:t>skal være </a:t>
            </a:r>
            <a:r>
              <a:rPr lang="nb-NO" sz="2000" b="1" dirty="0" smtClean="0"/>
              <a:t>signalarrangement</a:t>
            </a:r>
            <a:r>
              <a:rPr lang="nb-NO" sz="2000" dirty="0" smtClean="0"/>
              <a:t> på regional nivå. </a:t>
            </a:r>
          </a:p>
          <a:p>
            <a:r>
              <a:rPr lang="nb-NO" sz="2000" dirty="0" smtClean="0"/>
              <a:t>Vi må ha et tilbud til alle aldersgrupper</a:t>
            </a:r>
            <a:r>
              <a:rPr lang="nb-NO" sz="2000" dirty="0"/>
              <a:t>					</a:t>
            </a:r>
            <a:endParaRPr lang="nb-NO" sz="2000" dirty="0" smtClean="0"/>
          </a:p>
          <a:p>
            <a:r>
              <a:rPr lang="nb-NO" sz="2000" dirty="0" smtClean="0"/>
              <a:t>Vi må ha </a:t>
            </a:r>
            <a:r>
              <a:rPr lang="nb-NO" sz="2000" b="1" dirty="0" smtClean="0"/>
              <a:t>et trekkplaster</a:t>
            </a:r>
            <a:r>
              <a:rPr lang="nb-NO" sz="2000" dirty="0" smtClean="0"/>
              <a:t>: </a:t>
            </a:r>
          </a:p>
          <a:p>
            <a:pPr lvl="1"/>
            <a:r>
              <a:rPr lang="nb-NO" sz="1600" dirty="0" smtClean="0"/>
              <a:t>Lokal </a:t>
            </a:r>
            <a:r>
              <a:rPr lang="nb-NO" sz="1600" dirty="0"/>
              <a:t>artist/gruppe</a:t>
            </a:r>
          </a:p>
          <a:p>
            <a:pPr lvl="1"/>
            <a:r>
              <a:rPr lang="nb-NO" sz="1600" dirty="0"/>
              <a:t>«allsang» konsept </a:t>
            </a:r>
          </a:p>
          <a:p>
            <a:pPr lvl="1"/>
            <a:r>
              <a:rPr lang="nb-NO" sz="1600" dirty="0"/>
              <a:t>Foredrag av en kjent                                                                         person med bred appell</a:t>
            </a:r>
          </a:p>
          <a:p>
            <a:endParaRPr lang="nb-NO" sz="2400" dirty="0" smtClean="0"/>
          </a:p>
          <a:p>
            <a:endParaRPr lang="nb-NO" dirty="0"/>
          </a:p>
        </p:txBody>
      </p:sp>
      <p:sp>
        <p:nvSpPr>
          <p:cNvPr id="11" name="Plassholder for innhold 10"/>
          <p:cNvSpPr>
            <a:spLocks noGrp="1"/>
          </p:cNvSpPr>
          <p:nvPr>
            <p:ph sz="half" idx="2"/>
          </p:nvPr>
        </p:nvSpPr>
        <p:spPr>
          <a:xfrm>
            <a:off x="4732435" y="1901619"/>
            <a:ext cx="4038600" cy="4525963"/>
          </a:xfrm>
        </p:spPr>
        <p:txBody>
          <a:bodyPr/>
          <a:lstStyle/>
          <a:p>
            <a:endParaRPr lang="nb-NO"/>
          </a:p>
        </p:txBody>
      </p:sp>
      <p:pic>
        <p:nvPicPr>
          <p:cNvPr id="10" name="Bilde 9"/>
          <p:cNvPicPr>
            <a:picLocks noChangeAspect="1"/>
          </p:cNvPicPr>
          <p:nvPr/>
        </p:nvPicPr>
        <p:blipFill>
          <a:blip r:embed="rId3"/>
          <a:stretch>
            <a:fillRect/>
          </a:stretch>
        </p:blipFill>
        <p:spPr>
          <a:xfrm>
            <a:off x="4964087" y="2593281"/>
            <a:ext cx="3575296" cy="2002166"/>
          </a:xfrm>
          <a:prstGeom prst="rect">
            <a:avLst/>
          </a:prstGeom>
        </p:spPr>
      </p:pic>
    </p:spTree>
    <p:extLst>
      <p:ext uri="{BB962C8B-B14F-4D97-AF65-F5344CB8AC3E}">
        <p14:creationId xmlns:p14="http://schemas.microsoft.com/office/powerpoint/2010/main" val="811676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382588" y="764502"/>
            <a:ext cx="8229600" cy="901460"/>
          </a:xfrm>
        </p:spPr>
        <p:txBody>
          <a:bodyPr>
            <a:normAutofit/>
          </a:bodyPr>
          <a:lstStyle/>
          <a:p>
            <a:r>
              <a:rPr lang="nb-NO" dirty="0" smtClean="0"/>
              <a:t>Rammer for </a:t>
            </a:r>
            <a:r>
              <a:rPr lang="nb-NO" dirty="0" smtClean="0"/>
              <a:t>program (2)</a:t>
            </a:r>
            <a:endParaRPr lang="nb-NO" sz="3100" dirty="0"/>
          </a:p>
        </p:txBody>
      </p:sp>
      <p:sp>
        <p:nvSpPr>
          <p:cNvPr id="6" name="Plassholder for innhold 5"/>
          <p:cNvSpPr>
            <a:spLocks noGrp="1"/>
          </p:cNvSpPr>
          <p:nvPr>
            <p:ph type="body" idx="1"/>
          </p:nvPr>
        </p:nvSpPr>
        <p:spPr/>
        <p:txBody>
          <a:bodyPr>
            <a:normAutofit/>
          </a:bodyPr>
          <a:lstStyle/>
          <a:p>
            <a:r>
              <a:rPr lang="nb-NO" dirty="0" smtClean="0"/>
              <a:t>Basisaktiviteter</a:t>
            </a:r>
            <a:endParaRPr lang="nb-NO" dirty="0"/>
          </a:p>
        </p:txBody>
      </p:sp>
      <p:sp>
        <p:nvSpPr>
          <p:cNvPr id="2" name="Plassholder for innhold 1"/>
          <p:cNvSpPr>
            <a:spLocks noGrp="1"/>
          </p:cNvSpPr>
          <p:nvPr>
            <p:ph sz="half" idx="2"/>
          </p:nvPr>
        </p:nvSpPr>
        <p:spPr/>
        <p:txBody>
          <a:bodyPr>
            <a:normAutofit fontScale="92500" lnSpcReduction="10000"/>
          </a:bodyPr>
          <a:lstStyle/>
          <a:p>
            <a:r>
              <a:rPr lang="nb-NO" dirty="0"/>
              <a:t>Matlaging – innenfor rammene av </a:t>
            </a:r>
            <a:r>
              <a:rPr lang="nb-NO" dirty="0" err="1"/>
              <a:t>DigIn</a:t>
            </a:r>
            <a:r>
              <a:rPr lang="nb-NO" dirty="0"/>
              <a:t> </a:t>
            </a:r>
            <a:endParaRPr lang="nb-NO" dirty="0" smtClean="0"/>
          </a:p>
          <a:p>
            <a:r>
              <a:rPr lang="nb-NO" dirty="0" smtClean="0"/>
              <a:t>Strikkehjørne </a:t>
            </a:r>
            <a:r>
              <a:rPr lang="nb-NO" dirty="0"/>
              <a:t>– lære bort og dele ut oppskrifter på sokker og/eller helsepledd </a:t>
            </a:r>
          </a:p>
          <a:p>
            <a:r>
              <a:rPr lang="nb-NO" dirty="0"/>
              <a:t>Hygienestasjon – kroppen min</a:t>
            </a:r>
          </a:p>
          <a:p>
            <a:r>
              <a:rPr lang="nb-NO" dirty="0"/>
              <a:t>Førstehjelp/Trygg sammen</a:t>
            </a:r>
          </a:p>
          <a:p>
            <a:r>
              <a:rPr lang="nb-NO" dirty="0"/>
              <a:t>Informasjonsarbeid og verving av nye medlemmer fra stands </a:t>
            </a:r>
          </a:p>
          <a:p>
            <a:endParaRPr lang="nb-NO" dirty="0"/>
          </a:p>
        </p:txBody>
      </p:sp>
      <p:sp>
        <p:nvSpPr>
          <p:cNvPr id="3" name="Plassholder for tekst 2"/>
          <p:cNvSpPr>
            <a:spLocks noGrp="1"/>
          </p:cNvSpPr>
          <p:nvPr>
            <p:ph type="body" sz="quarter" idx="3"/>
          </p:nvPr>
        </p:nvSpPr>
        <p:spPr/>
        <p:txBody>
          <a:bodyPr/>
          <a:lstStyle/>
          <a:p>
            <a:r>
              <a:rPr lang="nb-NO" dirty="0" smtClean="0"/>
              <a:t>NRK Super </a:t>
            </a:r>
            <a:r>
              <a:rPr lang="nb-NO" dirty="0" smtClean="0"/>
              <a:t>for barna</a:t>
            </a:r>
            <a:endParaRPr lang="nb-NO" dirty="0"/>
          </a:p>
        </p:txBody>
      </p:sp>
      <p:sp>
        <p:nvSpPr>
          <p:cNvPr id="4" name="Plassholder for innhold 3"/>
          <p:cNvSpPr>
            <a:spLocks noGrp="1"/>
          </p:cNvSpPr>
          <p:nvPr>
            <p:ph sz="quarter" idx="4"/>
          </p:nvPr>
        </p:nvSpPr>
        <p:spPr/>
        <p:txBody>
          <a:bodyPr/>
          <a:lstStyle/>
          <a:p>
            <a:r>
              <a:rPr lang="nb-NO" sz="2000" dirty="0"/>
              <a:t>De kommer med bussen og sine programledere</a:t>
            </a:r>
          </a:p>
          <a:p>
            <a:r>
              <a:rPr lang="nb-NO" sz="2000" dirty="0" err="1"/>
              <a:t>Fantorangen</a:t>
            </a:r>
            <a:r>
              <a:rPr lang="nb-NO" sz="2000" dirty="0"/>
              <a:t> </a:t>
            </a:r>
          </a:p>
          <a:p>
            <a:r>
              <a:rPr lang="nb-NO" sz="2000" dirty="0" err="1"/>
              <a:t>Blimed</a:t>
            </a:r>
            <a:r>
              <a:rPr lang="nb-NO" sz="2000" dirty="0"/>
              <a:t> dansen </a:t>
            </a:r>
          </a:p>
          <a:p>
            <a:endParaRPr lang="nb-NO" dirty="0"/>
          </a:p>
        </p:txBody>
      </p:sp>
      <p:pic>
        <p:nvPicPr>
          <p:cNvPr id="7" name="Bilde 6"/>
          <p:cNvPicPr>
            <a:picLocks noChangeAspect="1"/>
          </p:cNvPicPr>
          <p:nvPr/>
        </p:nvPicPr>
        <p:blipFill>
          <a:blip r:embed="rId3"/>
          <a:stretch>
            <a:fillRect/>
          </a:stretch>
        </p:blipFill>
        <p:spPr>
          <a:xfrm>
            <a:off x="4787236" y="3927982"/>
            <a:ext cx="3824952" cy="2198181"/>
          </a:xfrm>
          <a:prstGeom prst="rect">
            <a:avLst/>
          </a:prstGeom>
        </p:spPr>
      </p:pic>
      <p:pic>
        <p:nvPicPr>
          <p:cNvPr id="8" name="Bilde 7"/>
          <p:cNvPicPr>
            <a:picLocks noChangeAspect="1"/>
          </p:cNvPicPr>
          <p:nvPr/>
        </p:nvPicPr>
        <p:blipFill>
          <a:blip r:embed="rId4"/>
          <a:stretch>
            <a:fillRect/>
          </a:stretch>
        </p:blipFill>
        <p:spPr>
          <a:xfrm rot="20968675">
            <a:off x="7247222" y="2547300"/>
            <a:ext cx="1332233" cy="1298334"/>
          </a:xfrm>
          <a:prstGeom prst="rect">
            <a:avLst/>
          </a:prstGeom>
        </p:spPr>
      </p:pic>
    </p:spTree>
    <p:extLst>
      <p:ext uri="{BB962C8B-B14F-4D97-AF65-F5344CB8AC3E}">
        <p14:creationId xmlns:p14="http://schemas.microsoft.com/office/powerpoint/2010/main" val="25684580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ssholder for tekst 3"/>
          <p:cNvSpPr>
            <a:spLocks noGrp="1"/>
          </p:cNvSpPr>
          <p:nvPr>
            <p:ph type="body" sz="half" idx="2"/>
          </p:nvPr>
        </p:nvSpPr>
        <p:spPr>
          <a:xfrm>
            <a:off x="471488" y="2647950"/>
            <a:ext cx="8215312" cy="1563688"/>
          </a:xfrm>
        </p:spPr>
        <p:txBody>
          <a:bodyPr rtlCol="0">
            <a:noAutofit/>
          </a:bodyPr>
          <a:lstStyle/>
          <a:p>
            <a:pPr>
              <a:defRPr/>
            </a:pPr>
            <a:endParaRPr lang="nb-NO" altLang="nb-NO" sz="1800" dirty="0">
              <a:latin typeface="Clear Sans" panose="020B0503030202020304" pitchFamily="34" charset="0"/>
              <a:cs typeface="Clear Sans" panose="020B0503030202020304" pitchFamily="34" charset="0"/>
            </a:endParaRPr>
          </a:p>
          <a:p>
            <a:pPr marL="285750" indent="-285750">
              <a:buFont typeface="Arial" panose="020B0604020202020204" pitchFamily="34" charset="0"/>
              <a:buChar char="•"/>
              <a:defRPr/>
            </a:pPr>
            <a:endParaRPr lang="nb-NO" altLang="nb-NO" sz="1800" dirty="0">
              <a:latin typeface="Clear Sans" panose="020B0503030202020304" pitchFamily="34" charset="0"/>
              <a:cs typeface="Clear Sans" panose="020B0503030202020304" pitchFamily="34" charset="0"/>
            </a:endParaRPr>
          </a:p>
          <a:p>
            <a:pPr marL="285750" indent="-285750">
              <a:buFont typeface="Arial" panose="020B0604020202020204" pitchFamily="34" charset="0"/>
              <a:buChar char="•"/>
              <a:defRPr/>
            </a:pPr>
            <a:endParaRPr lang="nb-NO" altLang="nb-NO" sz="1800" dirty="0">
              <a:latin typeface="Clear Sans" panose="020B0503030202020304" pitchFamily="34" charset="0"/>
              <a:cs typeface="Clear Sans" panose="020B0503030202020304" pitchFamily="34" charset="0"/>
            </a:endParaRPr>
          </a:p>
        </p:txBody>
      </p:sp>
      <p:sp>
        <p:nvSpPr>
          <p:cNvPr id="41987" name="Tittel 1"/>
          <p:cNvSpPr>
            <a:spLocks noGrp="1"/>
          </p:cNvSpPr>
          <p:nvPr>
            <p:ph type="title"/>
          </p:nvPr>
        </p:nvSpPr>
        <p:spPr>
          <a:xfrm>
            <a:off x="457200" y="1631950"/>
            <a:ext cx="8229600" cy="674688"/>
          </a:xfrm>
        </p:spPr>
        <p:txBody>
          <a:bodyPr/>
          <a:lstStyle/>
          <a:p>
            <a:r>
              <a:rPr lang="nb-NO" altLang="nb-NO" sz="3600">
                <a:latin typeface="Clear Sans" panose="020B0503030202020304" pitchFamily="34" charset="0"/>
                <a:cs typeface="Clear Sans" panose="020B0503030202020304" pitchFamily="34" charset="0"/>
              </a:rPr>
              <a:t>Logo og profileringsartikler</a:t>
            </a:r>
          </a:p>
        </p:txBody>
      </p:sp>
      <p:pic>
        <p:nvPicPr>
          <p:cNvPr id="41988" name="Bild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850" y="2905126"/>
            <a:ext cx="29337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Bild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6838" y="2905125"/>
            <a:ext cx="4837112"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1716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Bild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014" y="2222500"/>
            <a:ext cx="10255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Bil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4" y="1978025"/>
            <a:ext cx="21542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Bild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225" y="1203326"/>
            <a:ext cx="24257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Bild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65301" y="3827464"/>
            <a:ext cx="3275013"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Bild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51663" y="2222500"/>
            <a:ext cx="17208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0151" y="3752851"/>
            <a:ext cx="976313"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e 1"/>
          <p:cNvPicPr>
            <a:picLocks noChangeAspect="1"/>
          </p:cNvPicPr>
          <p:nvPr/>
        </p:nvPicPr>
        <p:blipFill>
          <a:blip r:embed="rId8"/>
          <a:stretch>
            <a:fillRect/>
          </a:stretch>
        </p:blipFill>
        <p:spPr>
          <a:xfrm>
            <a:off x="5893497" y="3752851"/>
            <a:ext cx="1165898" cy="1236906"/>
          </a:xfrm>
          <a:prstGeom prst="rect">
            <a:avLst/>
          </a:prstGeom>
        </p:spPr>
      </p:pic>
    </p:spTree>
    <p:extLst>
      <p:ext uri="{BB962C8B-B14F-4D97-AF65-F5344CB8AC3E}">
        <p14:creationId xmlns:p14="http://schemas.microsoft.com/office/powerpoint/2010/main" val="38964641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har sekretariatet ansvar for </a:t>
            </a:r>
            <a:endParaRPr lang="nb-NO" dirty="0"/>
          </a:p>
        </p:txBody>
      </p:sp>
      <p:sp>
        <p:nvSpPr>
          <p:cNvPr id="3" name="Plassholder for innhold 2"/>
          <p:cNvSpPr>
            <a:spLocks noGrp="1"/>
          </p:cNvSpPr>
          <p:nvPr>
            <p:ph idx="1"/>
          </p:nvPr>
        </p:nvSpPr>
        <p:spPr>
          <a:xfrm>
            <a:off x="203200" y="1901619"/>
            <a:ext cx="9036756" cy="5165351"/>
          </a:xfrm>
        </p:spPr>
        <p:txBody>
          <a:bodyPr>
            <a:normAutofit fontScale="55000" lnSpcReduction="20000"/>
          </a:bodyPr>
          <a:lstStyle/>
          <a:p>
            <a:pPr lvl="0"/>
            <a:r>
              <a:rPr lang="nb-NO" sz="4700" dirty="0"/>
              <a:t>Vibeche er overordnet prosjektleder med ansvar </a:t>
            </a:r>
            <a:r>
              <a:rPr lang="nb-NO" sz="4700" dirty="0" smtClean="0"/>
              <a:t>for</a:t>
            </a:r>
            <a:endParaRPr lang="nb-NO" sz="4700" dirty="0"/>
          </a:p>
          <a:p>
            <a:pPr lvl="1"/>
            <a:r>
              <a:rPr lang="nb-NO" sz="4400" dirty="0" smtClean="0"/>
              <a:t>Å booke sted /lokasjon</a:t>
            </a:r>
            <a:endParaRPr lang="nb-NO" sz="4400" dirty="0"/>
          </a:p>
          <a:p>
            <a:pPr lvl="1"/>
            <a:r>
              <a:rPr lang="nb-NO" sz="4400" dirty="0" smtClean="0"/>
              <a:t>Nødvendige søknader og avtaler</a:t>
            </a:r>
            <a:endParaRPr lang="nb-NO" sz="4400" dirty="0"/>
          </a:p>
          <a:p>
            <a:pPr lvl="1"/>
            <a:r>
              <a:rPr lang="nb-NO" sz="4400" dirty="0" smtClean="0"/>
              <a:t>Tekniske </a:t>
            </a:r>
            <a:r>
              <a:rPr lang="nb-NO" sz="4400" dirty="0"/>
              <a:t>behov (strøm, vann, rigg </a:t>
            </a:r>
            <a:r>
              <a:rPr lang="nb-NO" sz="4400" dirty="0" err="1"/>
              <a:t>o.l</a:t>
            </a:r>
            <a:r>
              <a:rPr lang="nb-NO" sz="4400" dirty="0"/>
              <a:t>) *</a:t>
            </a:r>
          </a:p>
          <a:p>
            <a:pPr lvl="1"/>
            <a:r>
              <a:rPr lang="nb-NO" sz="4400" dirty="0" smtClean="0"/>
              <a:t>Retningslinjer </a:t>
            </a:r>
            <a:r>
              <a:rPr lang="nb-NO" sz="4400" dirty="0" err="1"/>
              <a:t>mht</a:t>
            </a:r>
            <a:r>
              <a:rPr lang="nb-NO" sz="4400" dirty="0"/>
              <a:t> smittevern (hvis fortsatt aktuelt</a:t>
            </a:r>
            <a:r>
              <a:rPr lang="nb-NO" sz="4400" dirty="0" smtClean="0"/>
              <a:t>)</a:t>
            </a:r>
          </a:p>
          <a:p>
            <a:pPr lvl="1"/>
            <a:r>
              <a:rPr lang="nb-NO" sz="4400" dirty="0" smtClean="0"/>
              <a:t>Idebank på nettsiden til bruk for andre lokalforeninger</a:t>
            </a:r>
            <a:endParaRPr lang="nb-NO" sz="4400" dirty="0" smtClean="0"/>
          </a:p>
          <a:p>
            <a:pPr lvl="1"/>
            <a:endParaRPr lang="nb-NO" sz="4400" dirty="0"/>
          </a:p>
          <a:p>
            <a:r>
              <a:rPr lang="nb-NO" sz="4800" dirty="0"/>
              <a:t>Sekretariatet stiller med 2 personer på hvert arrangement </a:t>
            </a:r>
            <a:endParaRPr lang="nb-NO" sz="4800" dirty="0" smtClean="0"/>
          </a:p>
          <a:p>
            <a:pPr lvl="1"/>
            <a:endParaRPr lang="nb-NO" sz="4000" dirty="0"/>
          </a:p>
          <a:p>
            <a:pPr lvl="1"/>
            <a:endParaRPr lang="nb-NO" dirty="0" smtClean="0"/>
          </a:p>
          <a:p>
            <a:r>
              <a:rPr lang="nb-NO" dirty="0" smtClean="0"/>
              <a:t>*</a:t>
            </a:r>
            <a:r>
              <a:rPr lang="nb-NO" dirty="0"/>
              <a:t>Alle er ansvarlig for å fylle ut teknisk </a:t>
            </a:r>
            <a:r>
              <a:rPr lang="nb-NO" dirty="0" smtClean="0"/>
              <a:t>spesifikasjonsskjema </a:t>
            </a:r>
            <a:r>
              <a:rPr lang="nb-NO" dirty="0"/>
              <a:t>som prosjektleder sender ut i forkant.</a:t>
            </a:r>
          </a:p>
          <a:p>
            <a:pPr marL="57150" indent="0">
              <a:buNone/>
            </a:pPr>
            <a:r>
              <a:rPr lang="nb-NO" dirty="0"/>
              <a:t>		</a:t>
            </a:r>
            <a:endParaRPr lang="nb-NO" dirty="0" smtClean="0"/>
          </a:p>
          <a:p>
            <a:pPr marL="0" indent="0">
              <a:buNone/>
            </a:pPr>
            <a:r>
              <a:rPr lang="nb-NO" dirty="0" smtClean="0"/>
              <a:t> </a:t>
            </a:r>
            <a:endParaRPr lang="nb-NO" dirty="0"/>
          </a:p>
        </p:txBody>
      </p:sp>
    </p:spTree>
    <p:extLst>
      <p:ext uri="{BB962C8B-B14F-4D97-AF65-F5344CB8AC3E}">
        <p14:creationId xmlns:p14="http://schemas.microsoft.com/office/powerpoint/2010/main" val="563521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Hva er man ansvarlig for lokalt</a:t>
            </a:r>
            <a:endParaRPr lang="nb-NO" dirty="0"/>
          </a:p>
        </p:txBody>
      </p:sp>
      <p:sp>
        <p:nvSpPr>
          <p:cNvPr id="3" name="Plassholder for innhold 2"/>
          <p:cNvSpPr>
            <a:spLocks noGrp="1"/>
          </p:cNvSpPr>
          <p:nvPr>
            <p:ph idx="1"/>
          </p:nvPr>
        </p:nvSpPr>
        <p:spPr/>
        <p:txBody>
          <a:bodyPr/>
          <a:lstStyle/>
          <a:p>
            <a:r>
              <a:rPr lang="nb-NO" dirty="0" smtClean="0"/>
              <a:t>Dialog med prosjektleder i forkant, avstemme program og rammer</a:t>
            </a:r>
          </a:p>
          <a:p>
            <a:r>
              <a:rPr lang="nb-NO" dirty="0" smtClean="0"/>
              <a:t>Invitasjoner </a:t>
            </a:r>
            <a:r>
              <a:rPr lang="nb-NO" dirty="0"/>
              <a:t>og synliggjøring </a:t>
            </a:r>
            <a:r>
              <a:rPr lang="nb-NO" dirty="0" smtClean="0"/>
              <a:t>/PR </a:t>
            </a:r>
            <a:r>
              <a:rPr lang="nb-NO" dirty="0"/>
              <a:t>i </a:t>
            </a:r>
            <a:r>
              <a:rPr lang="nb-NO" dirty="0" smtClean="0"/>
              <a:t>forkant</a:t>
            </a:r>
          </a:p>
          <a:p>
            <a:r>
              <a:rPr lang="nb-NO" dirty="0" smtClean="0"/>
              <a:t>Bemanning av ulike aktiviteter, </a:t>
            </a:r>
            <a:r>
              <a:rPr lang="nb-NO" dirty="0" smtClean="0"/>
              <a:t>vakthold og hjelp </a:t>
            </a:r>
            <a:r>
              <a:rPr lang="nb-NO" dirty="0" smtClean="0"/>
              <a:t>til med rigg og rydding</a:t>
            </a:r>
          </a:p>
          <a:p>
            <a:r>
              <a:rPr lang="nb-NO" dirty="0" smtClean="0"/>
              <a:t>Lokal synlighet, selge inn til presse </a:t>
            </a:r>
          </a:p>
          <a:p>
            <a:r>
              <a:rPr lang="nb-NO" dirty="0" smtClean="0"/>
              <a:t>Spør i god tid hvis noe er uklart</a:t>
            </a:r>
            <a:r>
              <a:rPr lang="nb-NO" dirty="0"/>
              <a:t> </a:t>
            </a:r>
            <a:r>
              <a:rPr lang="nb-NO" dirty="0" smtClean="0">
                <a:sym typeface="Wingdings" panose="05000000000000000000" pitchFamily="2" charset="2"/>
              </a:rPr>
              <a:t> </a:t>
            </a:r>
            <a:endParaRPr lang="nb-NO" dirty="0"/>
          </a:p>
          <a:p>
            <a:endParaRPr lang="nb-NO" dirty="0" smtClean="0"/>
          </a:p>
          <a:p>
            <a:endParaRPr lang="nb-NO" dirty="0"/>
          </a:p>
        </p:txBody>
      </p:sp>
    </p:spTree>
    <p:extLst>
      <p:ext uri="{BB962C8B-B14F-4D97-AF65-F5344CB8AC3E}">
        <p14:creationId xmlns:p14="http://schemas.microsoft.com/office/powerpoint/2010/main" val="10553581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1180781"/>
            <a:ext cx="8229600" cy="901460"/>
          </a:xfrm>
        </p:spPr>
        <p:txBody>
          <a:bodyPr>
            <a:normAutofit fontScale="90000"/>
          </a:bodyPr>
          <a:lstStyle/>
          <a:p>
            <a:r>
              <a:rPr lang="nb-NO" sz="3200" dirty="0" smtClean="0"/>
              <a:t>Helsestasjonsprosjektet</a:t>
            </a:r>
            <a:br>
              <a:rPr lang="nb-NO" sz="3200" dirty="0" smtClean="0"/>
            </a:br>
            <a:r>
              <a:rPr lang="nb-NO" sz="3600" dirty="0" smtClean="0"/>
              <a:t>SVANGER  </a:t>
            </a:r>
            <a:endParaRPr lang="nb-NO" sz="3600" dirty="0"/>
          </a:p>
        </p:txBody>
      </p:sp>
      <p:sp>
        <p:nvSpPr>
          <p:cNvPr id="3" name="Plassholder for innhold 2"/>
          <p:cNvSpPr>
            <a:spLocks noGrp="1"/>
          </p:cNvSpPr>
          <p:nvPr>
            <p:ph idx="1"/>
          </p:nvPr>
        </p:nvSpPr>
        <p:spPr>
          <a:xfrm>
            <a:off x="457200" y="1877673"/>
            <a:ext cx="8229600" cy="4066625"/>
          </a:xfrm>
        </p:spPr>
        <p:txBody>
          <a:bodyPr>
            <a:normAutofit/>
          </a:bodyPr>
          <a:lstStyle/>
          <a:p>
            <a:endParaRPr lang="nb-NO" altLang="nb-NO" sz="2400" dirty="0" smtClean="0">
              <a:latin typeface="Clear Sans" panose="020B0503030202020304" pitchFamily="34" charset="0"/>
              <a:cs typeface="Clear Sans" panose="020B0503030202020304" pitchFamily="34" charset="0"/>
            </a:endParaRPr>
          </a:p>
          <a:p>
            <a:endParaRPr lang="nb-NO" altLang="nb-NO" sz="2400" dirty="0" smtClean="0">
              <a:latin typeface="Clear Sans" panose="020B0503030202020304" pitchFamily="34" charset="0"/>
              <a:cs typeface="Clear Sans" panose="020B0503030202020304" pitchFamily="34" charset="0"/>
            </a:endParaRPr>
          </a:p>
          <a:p>
            <a:r>
              <a:rPr lang="nb-NO" altLang="nb-NO" sz="2400" dirty="0" smtClean="0">
                <a:latin typeface="Clear Sans" panose="020B0503030202020304" pitchFamily="34" charset="0"/>
                <a:cs typeface="Clear Sans" panose="020B0503030202020304" pitchFamily="34" charset="0"/>
              </a:rPr>
              <a:t>Vår </a:t>
            </a:r>
            <a:r>
              <a:rPr lang="nb-NO" altLang="nb-NO" sz="2400" dirty="0">
                <a:latin typeface="Clear Sans" panose="020B0503030202020304" pitchFamily="34" charset="0"/>
                <a:cs typeface="Clear Sans" panose="020B0503030202020304" pitchFamily="34" charset="0"/>
              </a:rPr>
              <a:t>gave til kvinner som føder i jubileumsåret er seks videoer med forskningsbasert informasjon om svangerskap og barseltid </a:t>
            </a:r>
          </a:p>
          <a:p>
            <a:r>
              <a:rPr lang="nb-NO" altLang="nb-NO" sz="2400" dirty="0" smtClean="0">
                <a:latin typeface="Clear Sans" panose="020B0503030202020304" pitchFamily="34" charset="0"/>
                <a:cs typeface="Clear Sans" panose="020B0503030202020304" pitchFamily="34" charset="0"/>
              </a:rPr>
              <a:t>Brosjyre om prosjektet er gått ut til 240*</a:t>
            </a:r>
            <a:r>
              <a:rPr lang="nb-NO" altLang="nb-NO" sz="2400" dirty="0" smtClean="0">
                <a:solidFill>
                  <a:srgbClr val="FF0000"/>
                </a:solidFill>
                <a:latin typeface="Clear Sans" panose="020B0503030202020304" pitchFamily="34" charset="0"/>
                <a:cs typeface="Clear Sans" panose="020B0503030202020304" pitchFamily="34" charset="0"/>
              </a:rPr>
              <a:t> </a:t>
            </a:r>
            <a:r>
              <a:rPr lang="nb-NO" altLang="nb-NO" sz="2400" dirty="0" smtClean="0">
                <a:latin typeface="Clear Sans" panose="020B0503030202020304" pitchFamily="34" charset="0"/>
                <a:cs typeface="Clear Sans" panose="020B0503030202020304" pitchFamily="34" charset="0"/>
              </a:rPr>
              <a:t>helsestasjoner over hele landet. </a:t>
            </a:r>
            <a:endParaRPr lang="nb-NO" altLang="nb-NO" sz="2400" dirty="0">
              <a:latin typeface="Clear Sans" panose="020B0503030202020304" pitchFamily="34" charset="0"/>
              <a:cs typeface="Clear Sans" panose="020B0503030202020304" pitchFamily="34" charset="0"/>
            </a:endParaRPr>
          </a:p>
          <a:p>
            <a:pPr marL="0" indent="0">
              <a:buNone/>
            </a:pPr>
            <a:endParaRPr lang="nb-NO" dirty="0"/>
          </a:p>
        </p:txBody>
      </p:sp>
      <p:pic>
        <p:nvPicPr>
          <p:cNvPr id="4" name="Bilde 3"/>
          <p:cNvPicPr>
            <a:picLocks noChangeAspect="1"/>
          </p:cNvPicPr>
          <p:nvPr/>
        </p:nvPicPr>
        <p:blipFill>
          <a:blip r:embed="rId2"/>
          <a:stretch>
            <a:fillRect/>
          </a:stretch>
        </p:blipFill>
        <p:spPr>
          <a:xfrm rot="583446">
            <a:off x="5042718" y="516382"/>
            <a:ext cx="3733057" cy="2025690"/>
          </a:xfrm>
          <a:prstGeom prst="rect">
            <a:avLst/>
          </a:prstGeom>
        </p:spPr>
      </p:pic>
      <p:sp>
        <p:nvSpPr>
          <p:cNvPr id="5" name="TekstSylinder 4"/>
          <p:cNvSpPr txBox="1"/>
          <p:nvPr/>
        </p:nvSpPr>
        <p:spPr>
          <a:xfrm>
            <a:off x="801511" y="5944298"/>
            <a:ext cx="5096973" cy="369332"/>
          </a:xfrm>
          <a:prstGeom prst="rect">
            <a:avLst/>
          </a:prstGeom>
          <a:noFill/>
        </p:spPr>
        <p:txBody>
          <a:bodyPr wrap="none" rtlCol="0">
            <a:spAutoFit/>
          </a:bodyPr>
          <a:lstStyle/>
          <a:p>
            <a:r>
              <a:rPr lang="nb-NO" dirty="0" smtClean="0"/>
              <a:t>*det skal sendes ut til ytterligere 320 helsestasjoner </a:t>
            </a:r>
            <a:endParaRPr lang="nb-NO" dirty="0"/>
          </a:p>
        </p:txBody>
      </p:sp>
    </p:spTree>
    <p:extLst>
      <p:ext uri="{BB962C8B-B14F-4D97-AF65-F5344CB8AC3E}">
        <p14:creationId xmlns:p14="http://schemas.microsoft.com/office/powerpoint/2010/main" val="2503816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tel 4"/>
          <p:cNvSpPr>
            <a:spLocks noGrp="1"/>
          </p:cNvSpPr>
          <p:nvPr>
            <p:ph type="title"/>
          </p:nvPr>
        </p:nvSpPr>
        <p:spPr/>
        <p:txBody>
          <a:bodyPr/>
          <a:lstStyle/>
          <a:p>
            <a:endParaRPr lang="nb-NO" altLang="nb-NO" dirty="0" smtClean="0">
              <a:latin typeface="Clear Sans" panose="020B0503030202020304" pitchFamily="34" charset="0"/>
              <a:cs typeface="Clear Sans" panose="020B0503030202020304" pitchFamily="34" charset="0"/>
            </a:endParaRPr>
          </a:p>
        </p:txBody>
      </p:sp>
      <p:sp>
        <p:nvSpPr>
          <p:cNvPr id="7" name="Plassholder for innhold 6"/>
          <p:cNvSpPr>
            <a:spLocks noGrp="1"/>
          </p:cNvSpPr>
          <p:nvPr>
            <p:ph idx="1"/>
          </p:nvPr>
        </p:nvSpPr>
        <p:spPr>
          <a:xfrm>
            <a:off x="3575050" y="273050"/>
            <a:ext cx="5399617" cy="6421261"/>
          </a:xfrm>
        </p:spPr>
        <p:txBody>
          <a:bodyPr>
            <a:normAutofit fontScale="70000" lnSpcReduction="20000"/>
          </a:bodyPr>
          <a:lstStyle/>
          <a:p>
            <a:pPr marL="0" indent="0">
              <a:buFont typeface="Arial" panose="020B0604020202020204" pitchFamily="34" charset="0"/>
              <a:buNone/>
              <a:defRPr/>
            </a:pPr>
            <a:r>
              <a:rPr lang="nb-NO" b="1" dirty="0" smtClean="0"/>
              <a:t>     </a:t>
            </a:r>
          </a:p>
          <a:p>
            <a:pPr marL="0" indent="0">
              <a:buFont typeface="Arial" panose="020B0604020202020204" pitchFamily="34" charset="0"/>
              <a:buNone/>
              <a:defRPr/>
            </a:pPr>
            <a:r>
              <a:rPr lang="nb-NO" b="1" dirty="0"/>
              <a:t>	</a:t>
            </a:r>
            <a:r>
              <a:rPr lang="nb-NO" b="1" dirty="0" smtClean="0"/>
              <a:t>	</a:t>
            </a:r>
            <a:r>
              <a:rPr lang="nb-NO" sz="4000" b="1" dirty="0" smtClean="0"/>
              <a:t>Forskningssamtaler </a:t>
            </a:r>
          </a:p>
          <a:p>
            <a:pPr>
              <a:defRPr/>
            </a:pPr>
            <a:endParaRPr lang="nb-NO" sz="2000" b="1" dirty="0" smtClean="0"/>
          </a:p>
          <a:p>
            <a:pPr>
              <a:defRPr/>
            </a:pPr>
            <a:endParaRPr lang="nb-NO" sz="2000" b="1" dirty="0" smtClean="0"/>
          </a:p>
          <a:p>
            <a:pPr>
              <a:defRPr/>
            </a:pPr>
            <a:endParaRPr lang="nb-NO" sz="2000" b="1" dirty="0" smtClean="0"/>
          </a:p>
          <a:p>
            <a:pPr>
              <a:defRPr/>
            </a:pPr>
            <a:r>
              <a:rPr lang="nb-NO" sz="2300" b="1" dirty="0" smtClean="0"/>
              <a:t>8. mars </a:t>
            </a:r>
            <a:r>
              <a:rPr lang="nb-NO" sz="2300" dirty="0" smtClean="0"/>
              <a:t> markerte vi vår historie om oppbyggingen av helsestasjonene i Norge ved å løfte kvinner som føder i jubileumsåret. </a:t>
            </a:r>
          </a:p>
          <a:p>
            <a:pPr>
              <a:defRPr/>
            </a:pPr>
            <a:endParaRPr lang="nb-NO" sz="2300" dirty="0" smtClean="0"/>
          </a:p>
          <a:p>
            <a:pPr>
              <a:defRPr/>
            </a:pPr>
            <a:r>
              <a:rPr lang="nb-NO" sz="2300" dirty="0" smtClean="0"/>
              <a:t>Direktesending med Bjørn </a:t>
            </a:r>
            <a:r>
              <a:rPr lang="nb-NO" sz="2300" dirty="0" err="1" smtClean="0"/>
              <a:t>Guldvog</a:t>
            </a:r>
            <a:r>
              <a:rPr lang="nb-NO" sz="2300" dirty="0" smtClean="0"/>
              <a:t>, snøbrettkjører Silje </a:t>
            </a:r>
            <a:r>
              <a:rPr lang="nb-NO" sz="2300" dirty="0" err="1" smtClean="0"/>
              <a:t>Norendal</a:t>
            </a:r>
            <a:r>
              <a:rPr lang="nb-NO" sz="2300" dirty="0" smtClean="0"/>
              <a:t> og Grete Herlofson.</a:t>
            </a:r>
          </a:p>
          <a:p>
            <a:pPr marL="0" indent="0">
              <a:buNone/>
              <a:defRPr/>
            </a:pPr>
            <a:endParaRPr lang="nb-NO" sz="2300" dirty="0" smtClean="0"/>
          </a:p>
          <a:p>
            <a:pPr>
              <a:defRPr/>
            </a:pPr>
            <a:r>
              <a:rPr lang="nb-NO" sz="2300" dirty="0" smtClean="0"/>
              <a:t>I anledning dagen lanserte vi seks videoforedrag med ny forskning for kvinner i svangerskap og barsel. </a:t>
            </a:r>
          </a:p>
          <a:p>
            <a:pPr>
              <a:defRPr/>
            </a:pPr>
            <a:endParaRPr lang="nb-NO" sz="2300" dirty="0"/>
          </a:p>
          <a:p>
            <a:pPr>
              <a:defRPr/>
            </a:pPr>
            <a:r>
              <a:rPr lang="nb-NO" sz="2300" dirty="0" smtClean="0"/>
              <a:t>Videoene blir liggende på </a:t>
            </a:r>
            <a:r>
              <a:rPr lang="nb-NO" sz="2300" dirty="0" err="1" smtClean="0"/>
              <a:t>facebook</a:t>
            </a:r>
            <a:r>
              <a:rPr lang="nb-NO" sz="2300" dirty="0"/>
              <a:t> </a:t>
            </a:r>
            <a:r>
              <a:rPr lang="nb-NO" sz="2300" dirty="0">
                <a:hlinkClick r:id="rId2"/>
              </a:rPr>
              <a:t>https://</a:t>
            </a:r>
            <a:r>
              <a:rPr lang="nb-NO" sz="2300" dirty="0" smtClean="0">
                <a:hlinkClick r:id="rId2"/>
              </a:rPr>
              <a:t>www.facebook.com/forskningssamtaler</a:t>
            </a:r>
            <a:endParaRPr lang="nb-NO" sz="2300" dirty="0" smtClean="0"/>
          </a:p>
          <a:p>
            <a:pPr marL="0" indent="0">
              <a:buNone/>
              <a:defRPr/>
            </a:pPr>
            <a:endParaRPr lang="nb-NO" sz="2300" dirty="0" smtClean="0"/>
          </a:p>
          <a:p>
            <a:pPr>
              <a:defRPr/>
            </a:pPr>
            <a:r>
              <a:rPr lang="nb-NO" sz="2300" dirty="0" smtClean="0"/>
              <a:t>og på </a:t>
            </a:r>
            <a:r>
              <a:rPr lang="nb-NO" sz="2300" dirty="0" err="1" smtClean="0"/>
              <a:t>Youtube</a:t>
            </a:r>
            <a:r>
              <a:rPr lang="nb-NO" sz="2300" dirty="0"/>
              <a:t> </a:t>
            </a:r>
            <a:r>
              <a:rPr lang="nb-NO" sz="2300" dirty="0">
                <a:hlinkClick r:id="rId3"/>
              </a:rPr>
              <a:t>https://</a:t>
            </a:r>
            <a:r>
              <a:rPr lang="nb-NO" sz="2300" dirty="0" smtClean="0">
                <a:hlinkClick r:id="rId3"/>
              </a:rPr>
              <a:t>www.youtube.com/watch?v=qQgVOz96Yzk</a:t>
            </a:r>
            <a:endParaRPr lang="nb-NO" sz="2300" dirty="0" smtClean="0"/>
          </a:p>
          <a:p>
            <a:pPr marL="0" indent="0">
              <a:buNone/>
              <a:defRPr/>
            </a:pPr>
            <a:endParaRPr lang="nb-NO" sz="2300" dirty="0" smtClean="0"/>
          </a:p>
          <a:p>
            <a:pPr marL="0" indent="0">
              <a:buFont typeface="Arial" panose="020B0604020202020204" pitchFamily="34" charset="0"/>
              <a:buNone/>
              <a:defRPr/>
            </a:pPr>
            <a:r>
              <a:rPr lang="nb-NO" sz="3600" dirty="0" smtClean="0"/>
              <a:t> </a:t>
            </a:r>
          </a:p>
          <a:p>
            <a:pPr>
              <a:defRPr/>
            </a:pPr>
            <a:endParaRPr lang="nb-NO" sz="3600" dirty="0"/>
          </a:p>
        </p:txBody>
      </p:sp>
      <p:sp>
        <p:nvSpPr>
          <p:cNvPr id="15365" name="Plassholder for tekst 7"/>
          <p:cNvSpPr>
            <a:spLocks noGrp="1"/>
          </p:cNvSpPr>
          <p:nvPr>
            <p:ph type="body" sz="half" idx="2"/>
          </p:nvPr>
        </p:nvSpPr>
        <p:spPr>
          <a:xfrm>
            <a:off x="594959" y="1435100"/>
            <a:ext cx="3008313" cy="4691063"/>
          </a:xfrm>
        </p:spPr>
        <p:txBody>
          <a:bodyPr/>
          <a:lstStyle/>
          <a:p>
            <a:endParaRPr lang="nb-NO" altLang="nb-NO" dirty="0" smtClean="0">
              <a:latin typeface="Clear Sans" panose="020B0503030202020304" pitchFamily="34" charset="0"/>
              <a:cs typeface="Clear Sans" panose="020B0503030202020304" pitchFamily="34" charset="0"/>
            </a:endParaRPr>
          </a:p>
        </p:txBody>
      </p:sp>
      <p:pic>
        <p:nvPicPr>
          <p:cNvPr id="8" name="Bilde 7"/>
          <p:cNvPicPr>
            <a:picLocks noChangeAspect="1"/>
          </p:cNvPicPr>
          <p:nvPr/>
        </p:nvPicPr>
        <p:blipFill>
          <a:blip r:embed="rId4"/>
          <a:stretch>
            <a:fillRect/>
          </a:stretch>
        </p:blipFill>
        <p:spPr>
          <a:xfrm>
            <a:off x="594959" y="1435100"/>
            <a:ext cx="3048264" cy="4401693"/>
          </a:xfrm>
          <a:prstGeom prst="rect">
            <a:avLst/>
          </a:prstGeom>
        </p:spPr>
      </p:pic>
    </p:spTree>
    <p:extLst>
      <p:ext uri="{BB962C8B-B14F-4D97-AF65-F5344CB8AC3E}">
        <p14:creationId xmlns:p14="http://schemas.microsoft.com/office/powerpoint/2010/main" val="141629029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tel 4"/>
          <p:cNvSpPr>
            <a:spLocks noGrp="1"/>
          </p:cNvSpPr>
          <p:nvPr>
            <p:ph type="title"/>
          </p:nvPr>
        </p:nvSpPr>
        <p:spPr>
          <a:xfrm>
            <a:off x="457200" y="698740"/>
            <a:ext cx="8229600" cy="901460"/>
          </a:xfrm>
        </p:spPr>
        <p:txBody>
          <a:bodyPr>
            <a:normAutofit fontScale="90000"/>
          </a:bodyPr>
          <a:lstStyle/>
          <a:p>
            <a:r>
              <a:rPr lang="nb-NO" altLang="nb-NO" sz="2800" dirty="0" smtClean="0">
                <a:latin typeface="Clear Sans" panose="020B0503030202020304" pitchFamily="34" charset="0"/>
                <a:cs typeface="Clear Sans" panose="020B0503030202020304" pitchFamily="34" charset="0"/>
              </a:rPr>
              <a:t/>
            </a:r>
            <a:br>
              <a:rPr lang="nb-NO" altLang="nb-NO" sz="2800" dirty="0" smtClean="0">
                <a:latin typeface="Clear Sans" panose="020B0503030202020304" pitchFamily="34" charset="0"/>
                <a:cs typeface="Clear Sans" panose="020B0503030202020304" pitchFamily="34" charset="0"/>
              </a:rPr>
            </a:br>
            <a:r>
              <a:rPr lang="nb-NO" altLang="nb-NO" sz="3600" dirty="0" smtClean="0">
                <a:latin typeface="Clear Sans" panose="020B0503030202020304" pitchFamily="34" charset="0"/>
                <a:cs typeface="Clear Sans" panose="020B0503030202020304" pitchFamily="34" charset="0"/>
              </a:rPr>
              <a:t>Nærmere om de 6 videoene </a:t>
            </a:r>
            <a:r>
              <a:rPr lang="nb-NO" altLang="nb-NO" sz="2800" dirty="0" smtClean="0">
                <a:latin typeface="Clear Sans" panose="020B0503030202020304" pitchFamily="34" charset="0"/>
                <a:cs typeface="Clear Sans" panose="020B0503030202020304" pitchFamily="34" charset="0"/>
              </a:rPr>
              <a:t/>
            </a:r>
            <a:br>
              <a:rPr lang="nb-NO" altLang="nb-NO" sz="2800" dirty="0" smtClean="0">
                <a:latin typeface="Clear Sans" panose="020B0503030202020304" pitchFamily="34" charset="0"/>
                <a:cs typeface="Clear Sans" panose="020B0503030202020304" pitchFamily="34" charset="0"/>
              </a:rPr>
            </a:br>
            <a:r>
              <a:rPr lang="nb-NO" altLang="nb-NO" sz="2200" b="0" dirty="0" smtClean="0">
                <a:latin typeface="Clear Sans" panose="020B0503030202020304" pitchFamily="34" charset="0"/>
                <a:cs typeface="Clear Sans" panose="020B0503030202020304" pitchFamily="34" charset="0"/>
              </a:rPr>
              <a:t>Forskerne vil i hver episode samtale med </a:t>
            </a:r>
            <a:r>
              <a:rPr lang="nb-NO" altLang="nb-NO" sz="2200" b="0" dirty="0" err="1" smtClean="0">
                <a:latin typeface="Clear Sans" panose="020B0503030202020304" pitchFamily="34" charset="0"/>
                <a:cs typeface="Clear Sans" panose="020B0503030202020304" pitchFamily="34" charset="0"/>
              </a:rPr>
              <a:t>Selda</a:t>
            </a:r>
            <a:r>
              <a:rPr lang="nb-NO" altLang="nb-NO" sz="2200" b="0" dirty="0" smtClean="0">
                <a:latin typeface="Clear Sans" panose="020B0503030202020304" pitchFamily="34" charset="0"/>
                <a:cs typeface="Clear Sans" panose="020B0503030202020304" pitchFamily="34" charset="0"/>
              </a:rPr>
              <a:t> </a:t>
            </a:r>
            <a:r>
              <a:rPr lang="nb-NO" altLang="nb-NO" sz="2200" b="0" dirty="0" err="1" smtClean="0">
                <a:latin typeface="Clear Sans" panose="020B0503030202020304" pitchFamily="34" charset="0"/>
                <a:cs typeface="Clear Sans" panose="020B0503030202020304" pitchFamily="34" charset="0"/>
              </a:rPr>
              <a:t>Ekiz</a:t>
            </a:r>
            <a:r>
              <a:rPr lang="nb-NO" altLang="nb-NO" sz="2200" b="0" dirty="0" smtClean="0">
                <a:latin typeface="Clear Sans" panose="020B0503030202020304" pitchFamily="34" charset="0"/>
                <a:cs typeface="Clear Sans" panose="020B0503030202020304" pitchFamily="34" charset="0"/>
              </a:rPr>
              <a:t>, </a:t>
            </a:r>
            <a:br>
              <a:rPr lang="nb-NO" altLang="nb-NO" sz="2200" b="0" dirty="0" smtClean="0">
                <a:latin typeface="Clear Sans" panose="020B0503030202020304" pitchFamily="34" charset="0"/>
                <a:cs typeface="Clear Sans" panose="020B0503030202020304" pitchFamily="34" charset="0"/>
              </a:rPr>
            </a:br>
            <a:r>
              <a:rPr lang="nb-NO" altLang="nb-NO" sz="2200" b="0" dirty="0" smtClean="0">
                <a:latin typeface="Clear Sans" panose="020B0503030202020304" pitchFamily="34" charset="0"/>
                <a:cs typeface="Clear Sans" panose="020B0503030202020304" pitchFamily="34" charset="0"/>
              </a:rPr>
              <a:t>Harald Eia, Sandra Lyng Haugen og Silje </a:t>
            </a:r>
            <a:r>
              <a:rPr lang="nb-NO" altLang="nb-NO" sz="2200" b="0" dirty="0" err="1" smtClean="0">
                <a:latin typeface="Clear Sans" panose="020B0503030202020304" pitchFamily="34" charset="0"/>
                <a:cs typeface="Clear Sans" panose="020B0503030202020304" pitchFamily="34" charset="0"/>
              </a:rPr>
              <a:t>Norendal</a:t>
            </a:r>
            <a:r>
              <a:rPr lang="nb-NO" altLang="nb-NO" sz="2200" b="0" dirty="0" smtClean="0">
                <a:latin typeface="Clear Sans" panose="020B0503030202020304" pitchFamily="34" charset="0"/>
                <a:cs typeface="Clear Sans" panose="020B0503030202020304" pitchFamily="34" charset="0"/>
              </a:rPr>
              <a:t>.  </a:t>
            </a:r>
            <a:endParaRPr lang="nb-NO" altLang="nb-NO" sz="1300" b="0" dirty="0" smtClean="0">
              <a:latin typeface="Clear Sans" panose="020B0503030202020304" pitchFamily="34" charset="0"/>
              <a:cs typeface="Clear Sans" panose="020B0503030202020304" pitchFamily="34" charset="0"/>
            </a:endParaRPr>
          </a:p>
        </p:txBody>
      </p:sp>
      <p:sp>
        <p:nvSpPr>
          <p:cNvPr id="4" name="Plassholder for innhold 3"/>
          <p:cNvSpPr>
            <a:spLocks noGrp="1"/>
          </p:cNvSpPr>
          <p:nvPr>
            <p:ph sz="half" idx="1"/>
          </p:nvPr>
        </p:nvSpPr>
        <p:spPr>
          <a:xfrm>
            <a:off x="513643" y="2223911"/>
            <a:ext cx="3795889" cy="4139319"/>
          </a:xfrm>
        </p:spPr>
        <p:txBody>
          <a:bodyPr>
            <a:normAutofit fontScale="70000" lnSpcReduction="20000"/>
          </a:bodyPr>
          <a:lstStyle/>
          <a:p>
            <a:pPr marL="0" indent="0">
              <a:buNone/>
            </a:pPr>
            <a:r>
              <a:rPr lang="nb-NO" altLang="nb-NO" sz="2300" dirty="0" smtClean="0">
                <a:latin typeface="Clear Sans" panose="020B0503030202020304" pitchFamily="34" charset="0"/>
                <a:cs typeface="Clear Sans" panose="020B0503030202020304" pitchFamily="34" charset="0"/>
              </a:rPr>
              <a:t>1. </a:t>
            </a:r>
            <a:r>
              <a:rPr lang="nb-NO" altLang="nb-NO" sz="2300" b="1" dirty="0" smtClean="0">
                <a:latin typeface="Clear Sans" panose="020B0503030202020304" pitchFamily="34" charset="0"/>
                <a:cs typeface="Clear Sans" panose="020B0503030202020304" pitchFamily="34" charset="0"/>
              </a:rPr>
              <a:t>Forebygge </a:t>
            </a:r>
            <a:r>
              <a:rPr lang="nb-NO" altLang="nb-NO" sz="2300" b="1" dirty="0">
                <a:latin typeface="Clear Sans" panose="020B0503030202020304" pitchFamily="34" charset="0"/>
                <a:cs typeface="Clear Sans" panose="020B0503030202020304" pitchFamily="34" charset="0"/>
              </a:rPr>
              <a:t>fødselsdepresjon - Silje Marie Haga</a:t>
            </a:r>
            <a:r>
              <a:rPr lang="nb-NO" altLang="nb-NO" sz="2300" dirty="0">
                <a:latin typeface="Clear Sans" panose="020B0503030202020304" pitchFamily="34" charset="0"/>
                <a:cs typeface="Clear Sans" panose="020B0503030202020304" pitchFamily="34" charset="0"/>
              </a:rPr>
              <a:t> har en </a:t>
            </a:r>
            <a:r>
              <a:rPr lang="nb-NO" altLang="nb-NO" sz="2300" dirty="0" err="1">
                <a:latin typeface="Clear Sans" panose="020B0503030202020304" pitchFamily="34" charset="0"/>
                <a:cs typeface="Clear Sans" panose="020B0503030202020304" pitchFamily="34" charset="0"/>
              </a:rPr>
              <a:t>PhD</a:t>
            </a:r>
            <a:r>
              <a:rPr lang="nb-NO" altLang="nb-NO" sz="2300" dirty="0">
                <a:latin typeface="Clear Sans" panose="020B0503030202020304" pitchFamily="34" charset="0"/>
                <a:cs typeface="Clear Sans" panose="020B0503030202020304" pitchFamily="34" charset="0"/>
              </a:rPr>
              <a:t> i psykologi fra UiO og er forsker i Seksjon for sped- og småbarn. </a:t>
            </a:r>
            <a:endParaRPr lang="nb-NO" altLang="nb-NO" sz="2300" dirty="0" smtClean="0">
              <a:latin typeface="Clear Sans" panose="020B0503030202020304" pitchFamily="34" charset="0"/>
              <a:cs typeface="Clear Sans" panose="020B0503030202020304" pitchFamily="34" charset="0"/>
            </a:endParaRPr>
          </a:p>
          <a:p>
            <a:pPr marL="0" indent="0">
              <a:buNone/>
            </a:pPr>
            <a:r>
              <a:rPr lang="nb-NO" altLang="nb-NO" sz="2300" dirty="0">
                <a:latin typeface="Clear Sans" panose="020B0503030202020304" pitchFamily="34" charset="0"/>
                <a:cs typeface="Clear Sans" panose="020B0503030202020304" pitchFamily="34" charset="0"/>
              </a:rPr>
              <a:t/>
            </a:r>
            <a:br>
              <a:rPr lang="nb-NO" altLang="nb-NO" sz="2300" dirty="0">
                <a:latin typeface="Clear Sans" panose="020B0503030202020304" pitchFamily="34" charset="0"/>
                <a:cs typeface="Clear Sans" panose="020B0503030202020304" pitchFamily="34" charset="0"/>
              </a:rPr>
            </a:br>
            <a:r>
              <a:rPr lang="nb-NO" altLang="nb-NO" sz="2300" dirty="0">
                <a:latin typeface="Clear Sans" panose="020B0503030202020304" pitchFamily="34" charset="0"/>
                <a:cs typeface="Clear Sans" panose="020B0503030202020304" pitchFamily="34" charset="0"/>
              </a:rPr>
              <a:t>2. </a:t>
            </a:r>
            <a:r>
              <a:rPr lang="nb-NO" altLang="nb-NO" sz="2300" b="1" dirty="0">
                <a:latin typeface="Clear Sans" panose="020B0503030202020304" pitchFamily="34" charset="0"/>
                <a:cs typeface="Clear Sans" panose="020B0503030202020304" pitchFamily="34" charset="0"/>
              </a:rPr>
              <a:t>Matvegring – Sissel H. Helland</a:t>
            </a:r>
            <a:r>
              <a:rPr lang="nb-NO" altLang="nb-NO" sz="2300" dirty="0">
                <a:latin typeface="Clear Sans" panose="020B0503030202020304" pitchFamily="34" charset="0"/>
                <a:cs typeface="Clear Sans" panose="020B0503030202020304" pitchFamily="34" charset="0"/>
              </a:rPr>
              <a:t> arbeider som førsteamanuensis på Institutt for ernæring og folkehelse og har siden 2009 vært fagkoordinator for fordypning i mat og måltid i barnehagelærerutdanning. </a:t>
            </a:r>
            <a:endParaRPr lang="nb-NO" altLang="nb-NO" sz="2300" dirty="0" smtClean="0">
              <a:latin typeface="Clear Sans" panose="020B0503030202020304" pitchFamily="34" charset="0"/>
              <a:cs typeface="Clear Sans" panose="020B0503030202020304" pitchFamily="34" charset="0"/>
            </a:endParaRPr>
          </a:p>
          <a:p>
            <a:pPr marL="0" indent="0">
              <a:buNone/>
            </a:pPr>
            <a:r>
              <a:rPr lang="nb-NO" altLang="nb-NO" sz="2300" dirty="0">
                <a:latin typeface="Clear Sans" panose="020B0503030202020304" pitchFamily="34" charset="0"/>
                <a:cs typeface="Clear Sans" panose="020B0503030202020304" pitchFamily="34" charset="0"/>
              </a:rPr>
              <a:t/>
            </a:r>
            <a:br>
              <a:rPr lang="nb-NO" altLang="nb-NO" sz="2300" dirty="0">
                <a:latin typeface="Clear Sans" panose="020B0503030202020304" pitchFamily="34" charset="0"/>
                <a:cs typeface="Clear Sans" panose="020B0503030202020304" pitchFamily="34" charset="0"/>
              </a:rPr>
            </a:br>
            <a:r>
              <a:rPr lang="nb-NO" altLang="nb-NO" sz="2300" dirty="0">
                <a:latin typeface="Clear Sans" panose="020B0503030202020304" pitchFamily="34" charset="0"/>
                <a:cs typeface="Clear Sans" panose="020B0503030202020304" pitchFamily="34" charset="0"/>
              </a:rPr>
              <a:t>3.</a:t>
            </a:r>
            <a:r>
              <a:rPr lang="nb-NO" altLang="nb-NO" sz="2300" b="1" dirty="0">
                <a:latin typeface="Clear Sans" panose="020B0503030202020304" pitchFamily="34" charset="0"/>
                <a:cs typeface="Clear Sans" panose="020B0503030202020304" pitchFamily="34" charset="0"/>
              </a:rPr>
              <a:t> Spiseforstyrrelser i svangerskapet - Bente Sommerfeldt</a:t>
            </a:r>
            <a:r>
              <a:rPr lang="nb-NO" altLang="nb-NO" sz="2300" dirty="0">
                <a:latin typeface="Clear Sans" panose="020B0503030202020304" pitchFamily="34" charset="0"/>
                <a:cs typeface="Clear Sans" panose="020B0503030202020304" pitchFamily="34" charset="0"/>
              </a:rPr>
              <a:t> er psykologspesialist ved Villa SULT. </a:t>
            </a:r>
            <a:r>
              <a:rPr lang="nb-NO" altLang="nb-NO" sz="2100" dirty="0">
                <a:latin typeface="Clear Sans" panose="020B0503030202020304" pitchFamily="34" charset="0"/>
                <a:cs typeface="Clear Sans" panose="020B0503030202020304" pitchFamily="34" charset="0"/>
              </a:rPr>
              <a:t/>
            </a:r>
            <a:br>
              <a:rPr lang="nb-NO" altLang="nb-NO" sz="2100" dirty="0">
                <a:latin typeface="Clear Sans" panose="020B0503030202020304" pitchFamily="34" charset="0"/>
                <a:cs typeface="Clear Sans" panose="020B0503030202020304" pitchFamily="34" charset="0"/>
              </a:rPr>
            </a:br>
            <a:r>
              <a:rPr lang="nb-NO" altLang="nb-NO" sz="2100" dirty="0">
                <a:latin typeface="Clear Sans" panose="020B0503030202020304" pitchFamily="34" charset="0"/>
                <a:cs typeface="Clear Sans" panose="020B0503030202020304" pitchFamily="34" charset="0"/>
              </a:rPr>
              <a:t/>
            </a:r>
            <a:br>
              <a:rPr lang="nb-NO" altLang="nb-NO" sz="2100" dirty="0">
                <a:latin typeface="Clear Sans" panose="020B0503030202020304" pitchFamily="34" charset="0"/>
                <a:cs typeface="Clear Sans" panose="020B0503030202020304" pitchFamily="34" charset="0"/>
              </a:rPr>
            </a:br>
            <a:endParaRPr lang="nb-NO" altLang="nb-NO" sz="2100" dirty="0">
              <a:latin typeface="Clear Sans" panose="020B0503030202020304" pitchFamily="34" charset="0"/>
              <a:cs typeface="Clear Sans" panose="020B0503030202020304" pitchFamily="34" charset="0"/>
            </a:endParaRPr>
          </a:p>
          <a:p>
            <a:endParaRPr lang="nb-NO" sz="1800" dirty="0"/>
          </a:p>
        </p:txBody>
      </p:sp>
      <p:sp>
        <p:nvSpPr>
          <p:cNvPr id="5" name="Plassholder for innhold 4"/>
          <p:cNvSpPr>
            <a:spLocks noGrp="1"/>
          </p:cNvSpPr>
          <p:nvPr>
            <p:ph sz="half" idx="2"/>
          </p:nvPr>
        </p:nvSpPr>
        <p:spPr>
          <a:xfrm>
            <a:off x="4831644" y="2223910"/>
            <a:ext cx="3945467" cy="4139319"/>
          </a:xfrm>
        </p:spPr>
        <p:txBody>
          <a:bodyPr>
            <a:normAutofit fontScale="70000" lnSpcReduction="20000"/>
          </a:bodyPr>
          <a:lstStyle/>
          <a:p>
            <a:pPr marL="0" indent="0">
              <a:buNone/>
            </a:pPr>
            <a:r>
              <a:rPr lang="nb-NO" altLang="nb-NO" sz="2300" dirty="0">
                <a:latin typeface="Clear Sans" panose="020B0503030202020304" pitchFamily="34" charset="0"/>
                <a:cs typeface="Clear Sans" panose="020B0503030202020304" pitchFamily="34" charset="0"/>
              </a:rPr>
              <a:t>4. </a:t>
            </a:r>
            <a:r>
              <a:rPr lang="nb-NO" altLang="nb-NO" sz="2300" b="1" dirty="0">
                <a:latin typeface="Clear Sans" panose="020B0503030202020304" pitchFamily="34" charset="0"/>
                <a:cs typeface="Clear Sans" panose="020B0503030202020304" pitchFamily="34" charset="0"/>
              </a:rPr>
              <a:t>Betydningen av amming – Elisabeth Tufte </a:t>
            </a:r>
            <a:r>
              <a:rPr lang="nb-NO" altLang="nb-NO" sz="2300" dirty="0">
                <a:latin typeface="Clear Sans" panose="020B0503030202020304" pitchFamily="34" charset="0"/>
                <a:cs typeface="Clear Sans" panose="020B0503030202020304" pitchFamily="34" charset="0"/>
              </a:rPr>
              <a:t>er helsesykepleier for Nasjonal kompetansetjeneste for amming. Hun har deltatt i utviklingen av Ammekyndig helsestasjon og forskning av effekten. </a:t>
            </a:r>
            <a:endParaRPr lang="nb-NO" altLang="nb-NO" sz="2300" dirty="0" smtClean="0">
              <a:latin typeface="Clear Sans" panose="020B0503030202020304" pitchFamily="34" charset="0"/>
              <a:cs typeface="Clear Sans" panose="020B0503030202020304" pitchFamily="34" charset="0"/>
            </a:endParaRPr>
          </a:p>
          <a:p>
            <a:pPr marL="0" indent="0">
              <a:buNone/>
            </a:pPr>
            <a:r>
              <a:rPr lang="nb-NO" altLang="nb-NO" sz="2300" dirty="0">
                <a:latin typeface="Clear Sans" panose="020B0503030202020304" pitchFamily="34" charset="0"/>
                <a:cs typeface="Clear Sans" panose="020B0503030202020304" pitchFamily="34" charset="0"/>
              </a:rPr>
              <a:t/>
            </a:r>
            <a:br>
              <a:rPr lang="nb-NO" altLang="nb-NO" sz="2300" dirty="0">
                <a:latin typeface="Clear Sans" panose="020B0503030202020304" pitchFamily="34" charset="0"/>
                <a:cs typeface="Clear Sans" panose="020B0503030202020304" pitchFamily="34" charset="0"/>
              </a:rPr>
            </a:br>
            <a:r>
              <a:rPr lang="nb-NO" altLang="nb-NO" sz="2300" dirty="0">
                <a:latin typeface="Clear Sans" panose="020B0503030202020304" pitchFamily="34" charset="0"/>
                <a:cs typeface="Clear Sans" panose="020B0503030202020304" pitchFamily="34" charset="0"/>
              </a:rPr>
              <a:t>5. </a:t>
            </a:r>
            <a:r>
              <a:rPr lang="nb-NO" altLang="nb-NO" sz="2300" b="1" dirty="0">
                <a:latin typeface="Clear Sans" panose="020B0503030202020304" pitchFamily="34" charset="0"/>
                <a:cs typeface="Clear Sans" panose="020B0503030202020304" pitchFamily="34" charset="0"/>
              </a:rPr>
              <a:t>Legemidler i svangerskap og barsel - Hedvig Marie Egeland Nordeng</a:t>
            </a:r>
            <a:r>
              <a:rPr lang="nb-NO" altLang="nb-NO" sz="2300" dirty="0">
                <a:latin typeface="Clear Sans" panose="020B0503030202020304" pitchFamily="34" charset="0"/>
                <a:cs typeface="Clear Sans" panose="020B0503030202020304" pitchFamily="34" charset="0"/>
              </a:rPr>
              <a:t> er professor ved seksjon for galenisk farmasi og samfunnsfarmasi. </a:t>
            </a:r>
            <a:endParaRPr lang="nb-NO" altLang="nb-NO" sz="2300" dirty="0" smtClean="0">
              <a:latin typeface="Clear Sans" panose="020B0503030202020304" pitchFamily="34" charset="0"/>
              <a:cs typeface="Clear Sans" panose="020B0503030202020304" pitchFamily="34" charset="0"/>
            </a:endParaRPr>
          </a:p>
          <a:p>
            <a:pPr marL="0" indent="0">
              <a:buNone/>
            </a:pPr>
            <a:r>
              <a:rPr lang="nb-NO" altLang="nb-NO" sz="2300" dirty="0">
                <a:latin typeface="Clear Sans" panose="020B0503030202020304" pitchFamily="34" charset="0"/>
                <a:cs typeface="Clear Sans" panose="020B0503030202020304" pitchFamily="34" charset="0"/>
              </a:rPr>
              <a:t/>
            </a:r>
            <a:br>
              <a:rPr lang="nb-NO" altLang="nb-NO" sz="2300" dirty="0">
                <a:latin typeface="Clear Sans" panose="020B0503030202020304" pitchFamily="34" charset="0"/>
                <a:cs typeface="Clear Sans" panose="020B0503030202020304" pitchFamily="34" charset="0"/>
              </a:rPr>
            </a:br>
            <a:r>
              <a:rPr lang="nb-NO" altLang="nb-NO" sz="2300" dirty="0">
                <a:latin typeface="Clear Sans" panose="020B0503030202020304" pitchFamily="34" charset="0"/>
                <a:cs typeface="Clear Sans" panose="020B0503030202020304" pitchFamily="34" charset="0"/>
              </a:rPr>
              <a:t>6. </a:t>
            </a:r>
            <a:r>
              <a:rPr lang="nb-NO" altLang="nb-NO" sz="2300" b="1" dirty="0">
                <a:latin typeface="Clear Sans" panose="020B0503030202020304" pitchFamily="34" charset="0"/>
                <a:cs typeface="Clear Sans" panose="020B0503030202020304" pitchFamily="34" charset="0"/>
              </a:rPr>
              <a:t>Kvinnekroppen før og etter fødsel - Kari </a:t>
            </a:r>
            <a:r>
              <a:rPr lang="nb-NO" altLang="nb-NO" sz="2300" b="1" dirty="0" err="1">
                <a:latin typeface="Clear Sans" panose="020B0503030202020304" pitchFamily="34" charset="0"/>
                <a:cs typeface="Clear Sans" panose="020B0503030202020304" pitchFamily="34" charset="0"/>
              </a:rPr>
              <a:t>Løvendal</a:t>
            </a:r>
            <a:r>
              <a:rPr lang="nb-NO" altLang="nb-NO" sz="2300" b="1" dirty="0">
                <a:latin typeface="Clear Sans" panose="020B0503030202020304" pitchFamily="34" charset="0"/>
                <a:cs typeface="Clear Sans" panose="020B0503030202020304" pitchFamily="34" charset="0"/>
              </a:rPr>
              <a:t> Mogstad</a:t>
            </a:r>
            <a:r>
              <a:rPr lang="nb-NO" altLang="nb-NO" sz="2300" dirty="0">
                <a:latin typeface="Clear Sans" panose="020B0503030202020304" pitchFamily="34" charset="0"/>
                <a:cs typeface="Clear Sans" panose="020B0503030202020304" pitchFamily="34" charset="0"/>
              </a:rPr>
              <a:t> er universitetslektor ved institutt for samfunnsmedisin og sykepleie, og medlem av faggruppen for svangerskap og barns helse i Norsk forening for allmennmedisin </a:t>
            </a:r>
            <a:r>
              <a:rPr lang="nb-NO" altLang="nb-NO" sz="1800" dirty="0">
                <a:latin typeface="Clear Sans" panose="020B0503030202020304" pitchFamily="34" charset="0"/>
                <a:cs typeface="Clear Sans" panose="020B0503030202020304" pitchFamily="34" charset="0"/>
              </a:rPr>
              <a:t>(NFA).</a:t>
            </a:r>
            <a:endParaRPr lang="nb-NO" sz="1800" dirty="0"/>
          </a:p>
        </p:txBody>
      </p:sp>
      <p:pic>
        <p:nvPicPr>
          <p:cNvPr id="2" name="Bilde 1"/>
          <p:cNvPicPr>
            <a:picLocks noChangeAspect="1"/>
          </p:cNvPicPr>
          <p:nvPr/>
        </p:nvPicPr>
        <p:blipFill>
          <a:blip r:embed="rId2"/>
          <a:stretch>
            <a:fillRect/>
          </a:stretch>
        </p:blipFill>
        <p:spPr>
          <a:xfrm>
            <a:off x="7631248" y="698740"/>
            <a:ext cx="1188155" cy="1324725"/>
          </a:xfrm>
          <a:prstGeom prst="rect">
            <a:avLst/>
          </a:prstGeom>
        </p:spPr>
      </p:pic>
      <p:pic>
        <p:nvPicPr>
          <p:cNvPr id="3" name="Bilde 2"/>
          <p:cNvPicPr>
            <a:picLocks noChangeAspect="1"/>
          </p:cNvPicPr>
          <p:nvPr/>
        </p:nvPicPr>
        <p:blipFill>
          <a:blip r:embed="rId3"/>
          <a:stretch>
            <a:fillRect/>
          </a:stretch>
        </p:blipFill>
        <p:spPr>
          <a:xfrm>
            <a:off x="6625510" y="262189"/>
            <a:ext cx="1138340" cy="1259222"/>
          </a:xfrm>
          <a:prstGeom prst="rect">
            <a:avLst/>
          </a:prstGeom>
        </p:spPr>
      </p:pic>
    </p:spTree>
    <p:extLst>
      <p:ext uri="{BB962C8B-B14F-4D97-AF65-F5344CB8AC3E}">
        <p14:creationId xmlns:p14="http://schemas.microsoft.com/office/powerpoint/2010/main" val="765260715"/>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712776"/>
            <a:ext cx="8229600" cy="901460"/>
          </a:xfrm>
        </p:spPr>
        <p:txBody>
          <a:bodyPr/>
          <a:lstStyle/>
          <a:p>
            <a:r>
              <a:rPr lang="nb-NO" dirty="0" smtClean="0"/>
              <a:t>Vel blåst så langt! </a:t>
            </a:r>
            <a:endParaRPr lang="nb-NO" dirty="0"/>
          </a:p>
        </p:txBody>
      </p:sp>
      <p:graphicFrame>
        <p:nvGraphicFramePr>
          <p:cNvPr id="10" name="Diagram 9"/>
          <p:cNvGraphicFramePr/>
          <p:nvPr>
            <p:extLst>
              <p:ext uri="{D42A27DB-BD31-4B8C-83A1-F6EECF244321}">
                <p14:modId xmlns:p14="http://schemas.microsoft.com/office/powerpoint/2010/main" val="3860583205"/>
              </p:ext>
            </p:extLst>
          </p:nvPr>
        </p:nvGraphicFramePr>
        <p:xfrm>
          <a:off x="779417" y="1614236"/>
          <a:ext cx="7585166" cy="4497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Bilde 11"/>
          <p:cNvPicPr>
            <a:picLocks noChangeAspect="1"/>
          </p:cNvPicPr>
          <p:nvPr/>
        </p:nvPicPr>
        <p:blipFill>
          <a:blip r:embed="rId8"/>
          <a:stretch>
            <a:fillRect/>
          </a:stretch>
        </p:blipFill>
        <p:spPr>
          <a:xfrm>
            <a:off x="4241073" y="4624251"/>
            <a:ext cx="1288869" cy="1487556"/>
          </a:xfrm>
          <a:prstGeom prst="rect">
            <a:avLst/>
          </a:prstGeom>
        </p:spPr>
      </p:pic>
      <p:pic>
        <p:nvPicPr>
          <p:cNvPr id="14" name="Bilde 13"/>
          <p:cNvPicPr>
            <a:picLocks noChangeAspect="1"/>
          </p:cNvPicPr>
          <p:nvPr/>
        </p:nvPicPr>
        <p:blipFill>
          <a:blip r:embed="rId9"/>
          <a:stretch>
            <a:fillRect/>
          </a:stretch>
        </p:blipFill>
        <p:spPr>
          <a:xfrm>
            <a:off x="5852160" y="4624251"/>
            <a:ext cx="1480457" cy="1437854"/>
          </a:xfrm>
          <a:prstGeom prst="rect">
            <a:avLst/>
          </a:prstGeom>
        </p:spPr>
      </p:pic>
    </p:spTree>
    <p:extLst>
      <p:ext uri="{BB962C8B-B14F-4D97-AF65-F5344CB8AC3E}">
        <p14:creationId xmlns:p14="http://schemas.microsoft.com/office/powerpoint/2010/main" val="4045399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tel 1"/>
          <p:cNvSpPr>
            <a:spLocks noGrp="1"/>
          </p:cNvSpPr>
          <p:nvPr>
            <p:ph type="title"/>
          </p:nvPr>
        </p:nvSpPr>
        <p:spPr>
          <a:xfrm>
            <a:off x="785813" y="711200"/>
            <a:ext cx="6172200" cy="676275"/>
          </a:xfrm>
        </p:spPr>
        <p:txBody>
          <a:bodyPr/>
          <a:lstStyle/>
          <a:p>
            <a:r>
              <a:rPr lang="nb-NO" altLang="nb-NO" sz="2800" dirty="0" smtClean="0">
                <a:latin typeface="Clear Sans" panose="020B0503030202020304" pitchFamily="34" charset="0"/>
                <a:cs typeface="Clear Sans" panose="020B0503030202020304" pitchFamily="34" charset="0"/>
              </a:rPr>
              <a:t>Viktige datoer </a:t>
            </a:r>
          </a:p>
        </p:txBody>
      </p:sp>
      <p:graphicFrame>
        <p:nvGraphicFramePr>
          <p:cNvPr id="9" name="Plassholder for innhold 8"/>
          <p:cNvGraphicFramePr>
            <a:graphicFrameLocks noGrp="1"/>
          </p:cNvGraphicFramePr>
          <p:nvPr>
            <p:ph idx="1"/>
            <p:extLst>
              <p:ext uri="{D42A27DB-BD31-4B8C-83A1-F6EECF244321}">
                <p14:modId xmlns:p14="http://schemas.microsoft.com/office/powerpoint/2010/main" val="477752691"/>
              </p:ext>
            </p:extLst>
          </p:nvPr>
        </p:nvGraphicFramePr>
        <p:xfrm>
          <a:off x="785813" y="1429285"/>
          <a:ext cx="7659686" cy="4541838"/>
        </p:xfrm>
        <a:graphic>
          <a:graphicData uri="http://schemas.openxmlformats.org/drawingml/2006/table">
            <a:tbl>
              <a:tblPr firstRow="1" bandRow="1">
                <a:tableStyleId>{5C22544A-7EE6-4342-B048-85BDC9FD1C3A}</a:tableStyleId>
              </a:tblPr>
              <a:tblGrid>
                <a:gridCol w="862575">
                  <a:extLst>
                    <a:ext uri="{9D8B030D-6E8A-4147-A177-3AD203B41FA5}">
                      <a16:colId xmlns:a16="http://schemas.microsoft.com/office/drawing/2014/main" val="382270471"/>
                    </a:ext>
                  </a:extLst>
                </a:gridCol>
                <a:gridCol w="1182405">
                  <a:extLst>
                    <a:ext uri="{9D8B030D-6E8A-4147-A177-3AD203B41FA5}">
                      <a16:colId xmlns:a16="http://schemas.microsoft.com/office/drawing/2014/main" val="4153581265"/>
                    </a:ext>
                  </a:extLst>
                </a:gridCol>
                <a:gridCol w="1095177">
                  <a:extLst>
                    <a:ext uri="{9D8B030D-6E8A-4147-A177-3AD203B41FA5}">
                      <a16:colId xmlns:a16="http://schemas.microsoft.com/office/drawing/2014/main" val="3961989754"/>
                    </a:ext>
                  </a:extLst>
                </a:gridCol>
                <a:gridCol w="1114564">
                  <a:extLst>
                    <a:ext uri="{9D8B030D-6E8A-4147-A177-3AD203B41FA5}">
                      <a16:colId xmlns:a16="http://schemas.microsoft.com/office/drawing/2014/main" val="774140183"/>
                    </a:ext>
                  </a:extLst>
                </a:gridCol>
                <a:gridCol w="600895">
                  <a:extLst>
                    <a:ext uri="{9D8B030D-6E8A-4147-A177-3AD203B41FA5}">
                      <a16:colId xmlns:a16="http://schemas.microsoft.com/office/drawing/2014/main" val="127189899"/>
                    </a:ext>
                  </a:extLst>
                </a:gridCol>
                <a:gridCol w="949802">
                  <a:extLst>
                    <a:ext uri="{9D8B030D-6E8A-4147-A177-3AD203B41FA5}">
                      <a16:colId xmlns:a16="http://schemas.microsoft.com/office/drawing/2014/main" val="2123421638"/>
                    </a:ext>
                  </a:extLst>
                </a:gridCol>
                <a:gridCol w="1637923">
                  <a:extLst>
                    <a:ext uri="{9D8B030D-6E8A-4147-A177-3AD203B41FA5}">
                      <a16:colId xmlns:a16="http://schemas.microsoft.com/office/drawing/2014/main" val="4217556588"/>
                    </a:ext>
                  </a:extLst>
                </a:gridCol>
                <a:gridCol w="216345">
                  <a:extLst>
                    <a:ext uri="{9D8B030D-6E8A-4147-A177-3AD203B41FA5}">
                      <a16:colId xmlns:a16="http://schemas.microsoft.com/office/drawing/2014/main" val="3094578986"/>
                    </a:ext>
                  </a:extLst>
                </a:gridCol>
              </a:tblGrid>
              <a:tr h="411868">
                <a:tc>
                  <a:txBody>
                    <a:bodyPr/>
                    <a:lstStyle/>
                    <a:p>
                      <a:r>
                        <a:rPr lang="nb-NO" sz="1400" dirty="0" smtClean="0"/>
                        <a:t>FEB</a:t>
                      </a:r>
                      <a:endParaRPr lang="nb-NO" sz="1400" dirty="0"/>
                    </a:p>
                  </a:txBody>
                  <a:tcPr marL="68578" marR="68578" marT="34291" marB="34291"/>
                </a:tc>
                <a:tc>
                  <a:txBody>
                    <a:bodyPr/>
                    <a:lstStyle/>
                    <a:p>
                      <a:r>
                        <a:rPr lang="nb-NO" sz="1400" dirty="0" smtClean="0"/>
                        <a:t>MARS</a:t>
                      </a:r>
                      <a:endParaRPr lang="nb-NO" sz="1400" dirty="0"/>
                    </a:p>
                  </a:txBody>
                  <a:tcPr marL="68578" marR="68578" marT="34291" marB="34291"/>
                </a:tc>
                <a:tc>
                  <a:txBody>
                    <a:bodyPr/>
                    <a:lstStyle/>
                    <a:p>
                      <a:r>
                        <a:rPr lang="nb-NO" sz="1400" dirty="0" smtClean="0"/>
                        <a:t>APRIL</a:t>
                      </a:r>
                      <a:endParaRPr lang="nb-NO" sz="1400" dirty="0"/>
                    </a:p>
                  </a:txBody>
                  <a:tcPr marL="68578" marR="68578" marT="34291" marB="34291"/>
                </a:tc>
                <a:tc>
                  <a:txBody>
                    <a:bodyPr/>
                    <a:lstStyle/>
                    <a:p>
                      <a:r>
                        <a:rPr lang="nb-NO" sz="1400" dirty="0" smtClean="0"/>
                        <a:t>MAI</a:t>
                      </a:r>
                      <a:endParaRPr lang="nb-NO" sz="1400" dirty="0"/>
                    </a:p>
                  </a:txBody>
                  <a:tcPr marL="68578" marR="68578" marT="34291" marB="34291"/>
                </a:tc>
                <a:tc rowSpan="5">
                  <a:txBody>
                    <a:bodyPr/>
                    <a:lstStyle/>
                    <a:p>
                      <a:endParaRPr lang="nb-NO" sz="1400" dirty="0"/>
                    </a:p>
                  </a:txBody>
                  <a:tcPr marL="68578" marR="68578" marT="34291" marB="34291"/>
                </a:tc>
                <a:tc>
                  <a:txBody>
                    <a:bodyPr/>
                    <a:lstStyle/>
                    <a:p>
                      <a:r>
                        <a:rPr lang="nb-NO" sz="1400" dirty="0" smtClean="0"/>
                        <a:t>AUG</a:t>
                      </a:r>
                      <a:endParaRPr lang="nb-NO" sz="1400" dirty="0"/>
                    </a:p>
                  </a:txBody>
                  <a:tcPr marL="68578" marR="68578" marT="34291" marB="34291"/>
                </a:tc>
                <a:tc>
                  <a:txBody>
                    <a:bodyPr/>
                    <a:lstStyle/>
                    <a:p>
                      <a:r>
                        <a:rPr lang="nb-NO" sz="1400" dirty="0" smtClean="0"/>
                        <a:t>SEP*</a:t>
                      </a:r>
                      <a:endParaRPr lang="nb-NO" sz="1400" dirty="0"/>
                    </a:p>
                  </a:txBody>
                  <a:tcPr marL="68578" marR="68578" marT="34291" marB="34291"/>
                </a:tc>
                <a:tc>
                  <a:txBody>
                    <a:bodyPr/>
                    <a:lstStyle/>
                    <a:p>
                      <a:endParaRPr lang="nb-NO" sz="1400" dirty="0"/>
                    </a:p>
                  </a:txBody>
                  <a:tcPr marL="68578" marR="68578" marT="34291" marB="34291"/>
                </a:tc>
                <a:extLst>
                  <a:ext uri="{0D108BD9-81ED-4DB2-BD59-A6C34878D82A}">
                    <a16:rowId xmlns:a16="http://schemas.microsoft.com/office/drawing/2014/main" val="2238898054"/>
                  </a:ext>
                </a:extLst>
              </a:tr>
              <a:tr h="1658760">
                <a:tc>
                  <a:txBody>
                    <a:bodyPr/>
                    <a:lstStyle/>
                    <a:p>
                      <a:r>
                        <a:rPr lang="nb-NO" sz="1800" b="1" dirty="0" smtClean="0"/>
                        <a:t>26.2.</a:t>
                      </a:r>
                    </a:p>
                    <a:p>
                      <a:r>
                        <a:rPr lang="nb-NO" sz="1100" dirty="0" smtClean="0"/>
                        <a:t>Digital </a:t>
                      </a:r>
                    </a:p>
                    <a:p>
                      <a:r>
                        <a:rPr lang="nb-NO" sz="1100" dirty="0" smtClean="0"/>
                        <a:t>markering</a:t>
                      </a:r>
                      <a:endParaRPr lang="nb-NO" sz="1100" dirty="0"/>
                    </a:p>
                  </a:txBody>
                  <a:tcPr marL="68578" marR="68578" marT="34291" marB="34291"/>
                </a:tc>
                <a:tc>
                  <a:txBody>
                    <a:bodyPr/>
                    <a:lstStyle/>
                    <a:p>
                      <a:r>
                        <a:rPr lang="nb-NO" sz="1800" b="1" dirty="0" smtClean="0"/>
                        <a:t>1.3.</a:t>
                      </a:r>
                    </a:p>
                    <a:p>
                      <a:r>
                        <a:rPr lang="nb-NO" sz="1100" dirty="0" smtClean="0"/>
                        <a:t>Start Kløver-stafetten </a:t>
                      </a:r>
                    </a:p>
                    <a:p>
                      <a:endParaRPr lang="nb-NO" sz="1100" dirty="0" smtClean="0"/>
                    </a:p>
                    <a:p>
                      <a:r>
                        <a:rPr lang="nb-NO" sz="1100" dirty="0" smtClean="0"/>
                        <a:t>Fredrikke</a:t>
                      </a:r>
                      <a:r>
                        <a:rPr lang="nb-NO" sz="1100" baseline="0" dirty="0" smtClean="0"/>
                        <a:t> 1</a:t>
                      </a:r>
                      <a:endParaRPr lang="nb-NO" sz="1100" dirty="0"/>
                    </a:p>
                  </a:txBody>
                  <a:tcPr marL="68578" marR="68578" marT="34291" marB="34291"/>
                </a:tc>
                <a:tc>
                  <a:txBody>
                    <a:bodyPr/>
                    <a:lstStyle/>
                    <a:p>
                      <a:r>
                        <a:rPr lang="nb-NO" sz="1800" b="1" dirty="0" smtClean="0">
                          <a:solidFill>
                            <a:schemeClr val="bg1">
                              <a:lumMod val="50000"/>
                            </a:schemeClr>
                          </a:solidFill>
                        </a:rPr>
                        <a:t>24.4</a:t>
                      </a:r>
                    </a:p>
                    <a:p>
                      <a:r>
                        <a:rPr lang="nb-NO" sz="1100" dirty="0" smtClean="0">
                          <a:solidFill>
                            <a:schemeClr val="bg1">
                              <a:lumMod val="50000"/>
                            </a:schemeClr>
                          </a:solidFill>
                        </a:rPr>
                        <a:t>Start</a:t>
                      </a:r>
                      <a:r>
                        <a:rPr lang="nb-NO" sz="1100" baseline="0" dirty="0" smtClean="0">
                          <a:solidFill>
                            <a:schemeClr val="bg1">
                              <a:lumMod val="50000"/>
                            </a:schemeClr>
                          </a:solidFill>
                        </a:rPr>
                        <a:t> maiblomst kampanjen</a:t>
                      </a:r>
                      <a:endParaRPr lang="nb-NO" sz="1100" dirty="0">
                        <a:solidFill>
                          <a:schemeClr val="bg1">
                            <a:lumMod val="50000"/>
                          </a:schemeClr>
                        </a:solidFill>
                      </a:endParaRPr>
                    </a:p>
                  </a:txBody>
                  <a:tcPr marL="68578" marR="68578" marT="34291" marB="34291"/>
                </a:tc>
                <a:tc>
                  <a:txBody>
                    <a:bodyPr/>
                    <a:lstStyle/>
                    <a:p>
                      <a:r>
                        <a:rPr lang="nb-NO" sz="1800" b="1" dirty="0" smtClean="0"/>
                        <a:t>29.5</a:t>
                      </a:r>
                    </a:p>
                    <a:p>
                      <a:r>
                        <a:rPr lang="nb-NO" sz="1100" b="0" dirty="0" smtClean="0"/>
                        <a:t>Kvinnehelse</a:t>
                      </a:r>
                    </a:p>
                    <a:p>
                      <a:r>
                        <a:rPr lang="nb-NO" sz="1100" b="0" dirty="0" smtClean="0"/>
                        <a:t>Dagen</a:t>
                      </a:r>
                    </a:p>
                    <a:p>
                      <a:endParaRPr lang="nb-NO" sz="1100" b="0" dirty="0" smtClean="0"/>
                    </a:p>
                    <a:p>
                      <a:r>
                        <a:rPr lang="nb-NO" sz="1100" b="0" dirty="0" smtClean="0"/>
                        <a:t>(digitalt)</a:t>
                      </a:r>
                      <a:endParaRPr lang="nb-NO" sz="1100" b="0" dirty="0"/>
                    </a:p>
                  </a:txBody>
                  <a:tcPr marL="68578" marR="68578" marT="34291" marB="34291"/>
                </a:tc>
                <a:tc vMerge="1">
                  <a:txBody>
                    <a:bodyPr/>
                    <a:lstStyle/>
                    <a:p>
                      <a:endParaRPr lang="nb-NO"/>
                    </a:p>
                  </a:txBody>
                  <a:tcPr/>
                </a:tc>
                <a:tc>
                  <a:txBody>
                    <a:bodyPr/>
                    <a:lstStyle/>
                    <a:p>
                      <a:r>
                        <a:rPr lang="nb-NO" sz="1800" b="1" dirty="0" smtClean="0">
                          <a:solidFill>
                            <a:schemeClr val="bg1">
                              <a:lumMod val="50000"/>
                            </a:schemeClr>
                          </a:solidFill>
                        </a:rPr>
                        <a:t>26.8</a:t>
                      </a:r>
                    </a:p>
                    <a:p>
                      <a:r>
                        <a:rPr lang="nb-NO" sz="1100" dirty="0" smtClean="0">
                          <a:solidFill>
                            <a:schemeClr val="bg1">
                              <a:lumMod val="50000"/>
                            </a:schemeClr>
                          </a:solidFill>
                        </a:rPr>
                        <a:t>Festmiddag</a:t>
                      </a:r>
                      <a:r>
                        <a:rPr lang="nb-NO" sz="1100" baseline="0" dirty="0" smtClean="0">
                          <a:solidFill>
                            <a:schemeClr val="bg1">
                              <a:lumMod val="50000"/>
                            </a:schemeClr>
                          </a:solidFill>
                        </a:rPr>
                        <a:t> </a:t>
                      </a:r>
                      <a:endParaRPr lang="nb-NO" sz="1100" dirty="0">
                        <a:solidFill>
                          <a:schemeClr val="bg1">
                            <a:lumMod val="50000"/>
                          </a:schemeClr>
                        </a:solidFill>
                      </a:endParaRPr>
                    </a:p>
                  </a:txBody>
                  <a:tcPr marL="68578" marR="68578" marT="34291" marB="34291"/>
                </a:tc>
                <a:tc>
                  <a:txBody>
                    <a:bodyPr/>
                    <a:lstStyle/>
                    <a:p>
                      <a:r>
                        <a:rPr lang="nb-NO" sz="1800" b="1" dirty="0" smtClean="0"/>
                        <a:t>4.9.</a:t>
                      </a:r>
                    </a:p>
                    <a:p>
                      <a:r>
                        <a:rPr lang="nb-NO" sz="1100" dirty="0" smtClean="0"/>
                        <a:t>Generasjons festival Trondheim</a:t>
                      </a:r>
                      <a:r>
                        <a:rPr lang="nb-NO" sz="1100" baseline="0" dirty="0" smtClean="0"/>
                        <a:t> </a:t>
                      </a:r>
                    </a:p>
                    <a:p>
                      <a:r>
                        <a:rPr lang="nb-NO" sz="1800" b="1" dirty="0" smtClean="0"/>
                        <a:t>11.9 </a:t>
                      </a:r>
                    </a:p>
                    <a:p>
                      <a:pPr marL="0" marR="0" lvl="0" indent="0" algn="l" defTabSz="457200" rtl="0" eaLnBrk="1" fontAlgn="auto" latinLnBrk="0" hangingPunct="1">
                        <a:lnSpc>
                          <a:spcPct val="100000"/>
                        </a:lnSpc>
                        <a:spcBef>
                          <a:spcPts val="0"/>
                        </a:spcBef>
                        <a:spcAft>
                          <a:spcPts val="0"/>
                        </a:spcAft>
                        <a:buClrTx/>
                        <a:buSzTx/>
                        <a:buFontTx/>
                        <a:buNone/>
                        <a:tabLst/>
                        <a:defRPr/>
                      </a:pPr>
                      <a:r>
                        <a:rPr lang="nb-NO" sz="1100" dirty="0" smtClean="0"/>
                        <a:t>Generasjons festival Stavanger</a:t>
                      </a:r>
                      <a:r>
                        <a:rPr lang="nb-NO" sz="1100" baseline="0" dirty="0" smtClean="0"/>
                        <a:t> </a:t>
                      </a:r>
                      <a:endParaRPr lang="nb-NO" sz="1100" dirty="0" smtClean="0"/>
                    </a:p>
                    <a:p>
                      <a:endParaRPr lang="nb-NO" sz="1100" dirty="0"/>
                    </a:p>
                  </a:txBody>
                  <a:tcPr marL="68578" marR="68578" marT="34291" marB="34291"/>
                </a:tc>
                <a:tc>
                  <a:txBody>
                    <a:bodyPr/>
                    <a:lstStyle/>
                    <a:p>
                      <a:endParaRPr lang="nb-NO" sz="1400" dirty="0"/>
                    </a:p>
                  </a:txBody>
                  <a:tcPr marL="68578" marR="68578" marT="34291" marB="34291"/>
                </a:tc>
                <a:extLst>
                  <a:ext uri="{0D108BD9-81ED-4DB2-BD59-A6C34878D82A}">
                    <a16:rowId xmlns:a16="http://schemas.microsoft.com/office/drawing/2014/main" val="178529028"/>
                  </a:ext>
                </a:extLst>
              </a:tr>
              <a:tr h="706439">
                <a:tc>
                  <a:txBody>
                    <a:bodyPr/>
                    <a:lstStyle/>
                    <a:p>
                      <a:endParaRPr lang="nb-NO" sz="2000" dirty="0"/>
                    </a:p>
                  </a:txBody>
                  <a:tcPr marL="68578" marR="68578" marT="34291" marB="34291"/>
                </a:tc>
                <a:tc>
                  <a:txBody>
                    <a:bodyPr/>
                    <a:lstStyle/>
                    <a:p>
                      <a:r>
                        <a:rPr lang="nb-NO" sz="1800" b="1" dirty="0" smtClean="0"/>
                        <a:t>1.3</a:t>
                      </a:r>
                      <a:r>
                        <a:rPr lang="nb-NO" sz="1800" b="1" baseline="0" dirty="0" smtClean="0"/>
                        <a:t> – 28.3</a:t>
                      </a:r>
                    </a:p>
                    <a:p>
                      <a:r>
                        <a:rPr lang="nb-NO" sz="1100" baseline="0" dirty="0" smtClean="0"/>
                        <a:t>Kampanjen</a:t>
                      </a:r>
                      <a:endParaRPr lang="nb-NO" sz="1100" dirty="0" smtClean="0"/>
                    </a:p>
                    <a:p>
                      <a:endParaRPr lang="nb-NO" sz="1100" dirty="0"/>
                    </a:p>
                  </a:txBody>
                  <a:tcPr marL="68578" marR="68578" marT="34291" marB="34291"/>
                </a:tc>
                <a:tc>
                  <a:txBody>
                    <a:bodyPr/>
                    <a:lstStyle/>
                    <a:p>
                      <a:endParaRPr lang="nb-NO" sz="2000" dirty="0"/>
                    </a:p>
                  </a:txBody>
                  <a:tcPr marL="68578" marR="68578" marT="34291" marB="34291"/>
                </a:tc>
                <a:tc>
                  <a:txBody>
                    <a:bodyPr/>
                    <a:lstStyle/>
                    <a:p>
                      <a:endParaRPr lang="nb-NO" sz="1400" dirty="0"/>
                    </a:p>
                  </a:txBody>
                  <a:tcPr marL="68578" marR="68578" marT="34291" marB="34291"/>
                </a:tc>
                <a:tc vMerge="1">
                  <a:txBody>
                    <a:bodyPr/>
                    <a:lstStyle/>
                    <a:p>
                      <a:endParaRPr lang="nb-NO"/>
                    </a:p>
                  </a:txBody>
                  <a:tcPr/>
                </a:tc>
                <a:tc rowSpan="2">
                  <a:txBody>
                    <a:bodyPr/>
                    <a:lstStyle/>
                    <a:p>
                      <a:endParaRPr lang="nb-NO" sz="1400" dirty="0"/>
                    </a:p>
                  </a:txBody>
                  <a:tcPr marL="68578" marR="68578" marT="34291" marB="34291"/>
                </a:tc>
                <a:tc rowSpan="2">
                  <a:txBody>
                    <a:bodyPr/>
                    <a:lstStyle/>
                    <a:p>
                      <a:r>
                        <a:rPr lang="nb-NO" sz="1800" b="1" dirty="0" smtClean="0"/>
                        <a:t>24-26.9</a:t>
                      </a:r>
                    </a:p>
                    <a:p>
                      <a:r>
                        <a:rPr lang="nb-NO" sz="1100" b="0" i="0" dirty="0" smtClean="0"/>
                        <a:t>Landsmøte </a:t>
                      </a:r>
                    </a:p>
                    <a:p>
                      <a:r>
                        <a:rPr lang="nb-NO" sz="1100" b="0" i="0" dirty="0" smtClean="0"/>
                        <a:t>Avslutning</a:t>
                      </a:r>
                      <a:r>
                        <a:rPr lang="nb-NO" sz="1100" b="0" i="0" baseline="0" dirty="0" smtClean="0"/>
                        <a:t> Kløverstafetten </a:t>
                      </a:r>
                    </a:p>
                    <a:p>
                      <a:r>
                        <a:rPr lang="nb-NO" sz="1100" b="0" i="0" baseline="0" dirty="0" smtClean="0"/>
                        <a:t>Gatearrangement </a:t>
                      </a:r>
                      <a:endParaRPr lang="nb-NO" sz="2000" dirty="0"/>
                    </a:p>
                  </a:txBody>
                  <a:tcPr marL="68578" marR="68578" marT="34291" marB="34291"/>
                </a:tc>
                <a:tc rowSpan="2">
                  <a:txBody>
                    <a:bodyPr/>
                    <a:lstStyle/>
                    <a:p>
                      <a:endParaRPr lang="nb-NO" sz="1400"/>
                    </a:p>
                  </a:txBody>
                  <a:tcPr marL="68578" marR="68578" marT="34291" marB="34291"/>
                </a:tc>
                <a:extLst>
                  <a:ext uri="{0D108BD9-81ED-4DB2-BD59-A6C34878D82A}">
                    <a16:rowId xmlns:a16="http://schemas.microsoft.com/office/drawing/2014/main" val="2837245320"/>
                  </a:ext>
                </a:extLst>
              </a:tr>
              <a:tr h="173719">
                <a:tc rowSpan="2">
                  <a:txBody>
                    <a:bodyPr/>
                    <a:lstStyle/>
                    <a:p>
                      <a:endParaRPr lang="nb-NO"/>
                    </a:p>
                  </a:txBody>
                  <a:tcPr marL="68578" marR="68578" marT="34291" marB="34291"/>
                </a:tc>
                <a:tc rowSpan="2">
                  <a:txBody>
                    <a:bodyPr/>
                    <a:lstStyle/>
                    <a:p>
                      <a:r>
                        <a:rPr lang="nb-NO" sz="1800" b="1" dirty="0" smtClean="0"/>
                        <a:t>8.3</a:t>
                      </a:r>
                    </a:p>
                    <a:p>
                      <a:r>
                        <a:rPr lang="nb-NO" sz="1100" b="1" dirty="0" smtClean="0"/>
                        <a:t>SVANGER </a:t>
                      </a:r>
                    </a:p>
                    <a:p>
                      <a:r>
                        <a:rPr lang="nb-NO" sz="1100" dirty="0" smtClean="0"/>
                        <a:t>Direktesendt</a:t>
                      </a:r>
                      <a:r>
                        <a:rPr lang="nb-NO" sz="1100" baseline="0" dirty="0" smtClean="0"/>
                        <a:t> samtale svanger-skap og barsel</a:t>
                      </a:r>
                    </a:p>
                    <a:p>
                      <a:endParaRPr lang="nb-NO" sz="1100" baseline="0" dirty="0" smtClean="0"/>
                    </a:p>
                    <a:p>
                      <a:endParaRPr lang="nb-NO" sz="1100" dirty="0"/>
                    </a:p>
                  </a:txBody>
                  <a:tcPr marL="68578" marR="68578" marT="34291" marB="34291"/>
                </a:tc>
                <a:tc rowSpan="2">
                  <a:txBody>
                    <a:bodyPr/>
                    <a:lstStyle/>
                    <a:p>
                      <a:endParaRPr lang="nb-NO" sz="2000" dirty="0"/>
                    </a:p>
                  </a:txBody>
                  <a:tcPr marL="68578" marR="68578" marT="34291" marB="34291"/>
                </a:tc>
                <a:tc rowSpan="2">
                  <a:txBody>
                    <a:bodyPr/>
                    <a:lstStyle/>
                    <a:p>
                      <a:endParaRPr lang="nb-NO"/>
                    </a:p>
                  </a:txBody>
                  <a:tcPr marL="68578" marR="68578" marT="34291" marB="34291"/>
                </a:tc>
                <a:tc vMerge="1">
                  <a:txBody>
                    <a:bodyPr/>
                    <a:lstStyle/>
                    <a:p>
                      <a:endParaRPr lang="nb-NO"/>
                    </a:p>
                  </a:txBody>
                  <a:tcPr/>
                </a:tc>
                <a:tc vMerge="1">
                  <a:txBody>
                    <a:bodyPr/>
                    <a:lstStyle/>
                    <a:p>
                      <a:endParaRPr lang="nb-NO"/>
                    </a:p>
                  </a:txBody>
                  <a:tcPr/>
                </a:tc>
                <a:tc vMerge="1">
                  <a:txBody>
                    <a:bodyPr/>
                    <a:lstStyle/>
                    <a:p>
                      <a:endParaRPr lang="nb-NO"/>
                    </a:p>
                  </a:txBody>
                  <a:tcPr/>
                </a:tc>
                <a:tc vMerge="1">
                  <a:txBody>
                    <a:bodyPr/>
                    <a:lstStyle/>
                    <a:p>
                      <a:endParaRPr lang="nb-NO"/>
                    </a:p>
                  </a:txBody>
                  <a:tcPr/>
                </a:tc>
                <a:extLst>
                  <a:ext uri="{0D108BD9-81ED-4DB2-BD59-A6C34878D82A}">
                    <a16:rowId xmlns:a16="http://schemas.microsoft.com/office/drawing/2014/main" val="1965486768"/>
                  </a:ext>
                </a:extLst>
              </a:tr>
              <a:tr h="1591052">
                <a:tc vMerge="1">
                  <a:txBody>
                    <a:bodyPr/>
                    <a:lstStyle/>
                    <a:p>
                      <a:endParaRPr lang="nb-NO" sz="2000"/>
                    </a:p>
                  </a:txBody>
                  <a:tcPr marL="68578" marR="68578" marT="34291" marB="34291"/>
                </a:tc>
                <a:tc vMerge="1">
                  <a:txBody>
                    <a:bodyPr/>
                    <a:lstStyle/>
                    <a:p>
                      <a:endParaRPr lang="nb-NO" sz="1100" dirty="0"/>
                    </a:p>
                  </a:txBody>
                  <a:tcPr marL="68578" marR="68578" marT="34291" marB="34291"/>
                </a:tc>
                <a:tc vMerge="1">
                  <a:txBody>
                    <a:bodyPr/>
                    <a:lstStyle/>
                    <a:p>
                      <a:endParaRPr lang="nb-NO" sz="2000" dirty="0"/>
                    </a:p>
                  </a:txBody>
                  <a:tcPr marL="68578" marR="68578" marT="34291" marB="34291"/>
                </a:tc>
                <a:tc vMerge="1">
                  <a:txBody>
                    <a:bodyPr/>
                    <a:lstStyle/>
                    <a:p>
                      <a:endParaRPr lang="nb-NO" sz="1400" dirty="0"/>
                    </a:p>
                  </a:txBody>
                  <a:tcPr marL="68578" marR="68578" marT="34291" marB="34291"/>
                </a:tc>
                <a:tc vMerge="1">
                  <a:txBody>
                    <a:bodyPr/>
                    <a:lstStyle/>
                    <a:p>
                      <a:endParaRPr lang="nb-NO"/>
                    </a:p>
                  </a:txBody>
                  <a:tcPr/>
                </a:tc>
                <a:tc>
                  <a:txBody>
                    <a:bodyPr/>
                    <a:lstStyle/>
                    <a:p>
                      <a:endParaRPr lang="nb-NO" sz="1200" b="1"/>
                    </a:p>
                  </a:txBody>
                  <a:tcPr marL="68578" marR="68578" marT="34291" marB="34291"/>
                </a:tc>
                <a:tc>
                  <a:txBody>
                    <a:bodyPr/>
                    <a:lstStyle/>
                    <a:p>
                      <a:r>
                        <a:rPr lang="nb-NO" sz="1600" b="1" dirty="0" smtClean="0"/>
                        <a:t>27.9-3.10</a:t>
                      </a:r>
                    </a:p>
                    <a:p>
                      <a:r>
                        <a:rPr lang="nb-NO" sz="1100" b="0" dirty="0" smtClean="0"/>
                        <a:t>Sanitetens uke</a:t>
                      </a:r>
                    </a:p>
                    <a:p>
                      <a:endParaRPr lang="nb-NO" sz="1100" b="0" dirty="0" smtClean="0"/>
                    </a:p>
                    <a:p>
                      <a:r>
                        <a:rPr lang="nb-NO" sz="1100" b="0" dirty="0" smtClean="0"/>
                        <a:t>Kampanje uke 38-40 </a:t>
                      </a:r>
                      <a:endParaRPr lang="nb-NO" sz="1100" b="0" dirty="0"/>
                    </a:p>
                  </a:txBody>
                  <a:tcPr marL="68578" marR="68578" marT="34291" marB="34291"/>
                </a:tc>
                <a:tc>
                  <a:txBody>
                    <a:bodyPr/>
                    <a:lstStyle/>
                    <a:p>
                      <a:endParaRPr lang="nb-NO" sz="1400" dirty="0"/>
                    </a:p>
                  </a:txBody>
                  <a:tcPr marL="68578" marR="68578" marT="34291" marB="34291"/>
                </a:tc>
                <a:extLst>
                  <a:ext uri="{0D108BD9-81ED-4DB2-BD59-A6C34878D82A}">
                    <a16:rowId xmlns:a16="http://schemas.microsoft.com/office/drawing/2014/main" val="1516758708"/>
                  </a:ext>
                </a:extLst>
              </a:tr>
            </a:tbl>
          </a:graphicData>
        </a:graphic>
      </p:graphicFrame>
      <p:sp>
        <p:nvSpPr>
          <p:cNvPr id="2" name="TekstSylinder 1"/>
          <p:cNvSpPr txBox="1"/>
          <p:nvPr/>
        </p:nvSpPr>
        <p:spPr>
          <a:xfrm>
            <a:off x="699911" y="5986311"/>
            <a:ext cx="4199996" cy="369332"/>
          </a:xfrm>
          <a:prstGeom prst="rect">
            <a:avLst/>
          </a:prstGeom>
          <a:noFill/>
        </p:spPr>
        <p:txBody>
          <a:bodyPr wrap="none" rtlCol="0">
            <a:spAutoFit/>
          </a:bodyPr>
          <a:lstStyle/>
          <a:p>
            <a:r>
              <a:rPr lang="nb-NO" dirty="0" smtClean="0"/>
              <a:t>* Mangler to datoer for Drammen og Bodø</a:t>
            </a:r>
            <a:endParaRPr lang="nb-NO" dirty="0"/>
          </a:p>
        </p:txBody>
      </p:sp>
    </p:spTree>
    <p:extLst>
      <p:ext uri="{BB962C8B-B14F-4D97-AF65-F5344CB8AC3E}">
        <p14:creationId xmlns:p14="http://schemas.microsoft.com/office/powerpoint/2010/main" val="4170016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724033"/>
            <a:ext cx="8229600" cy="901460"/>
          </a:xfrm>
        </p:spPr>
        <p:txBody>
          <a:bodyPr/>
          <a:lstStyle/>
          <a:p>
            <a:r>
              <a:rPr lang="nb-NO" dirty="0" smtClean="0"/>
              <a:t>Nyhetssaker </a:t>
            </a:r>
            <a:endParaRPr lang="nb-NO" dirty="0"/>
          </a:p>
        </p:txBody>
      </p:sp>
      <p:pic>
        <p:nvPicPr>
          <p:cNvPr id="5" name="Bilde 4"/>
          <p:cNvPicPr>
            <a:picLocks noChangeAspect="1"/>
          </p:cNvPicPr>
          <p:nvPr/>
        </p:nvPicPr>
        <p:blipFill>
          <a:blip r:embed="rId3"/>
          <a:stretch>
            <a:fillRect/>
          </a:stretch>
        </p:blipFill>
        <p:spPr>
          <a:xfrm>
            <a:off x="5023449" y="119351"/>
            <a:ext cx="2295457" cy="3012284"/>
          </a:xfrm>
          <a:prstGeom prst="rect">
            <a:avLst/>
          </a:prstGeom>
        </p:spPr>
      </p:pic>
      <p:pic>
        <p:nvPicPr>
          <p:cNvPr id="6" name="Bilde 5"/>
          <p:cNvPicPr>
            <a:picLocks noChangeAspect="1"/>
          </p:cNvPicPr>
          <p:nvPr/>
        </p:nvPicPr>
        <p:blipFill>
          <a:blip r:embed="rId4"/>
          <a:stretch>
            <a:fillRect/>
          </a:stretch>
        </p:blipFill>
        <p:spPr>
          <a:xfrm>
            <a:off x="114162" y="3726466"/>
            <a:ext cx="3438906" cy="1434010"/>
          </a:xfrm>
          <a:prstGeom prst="rect">
            <a:avLst/>
          </a:prstGeom>
        </p:spPr>
      </p:pic>
      <p:pic>
        <p:nvPicPr>
          <p:cNvPr id="7" name="Bilde 6"/>
          <p:cNvPicPr>
            <a:picLocks noChangeAspect="1"/>
          </p:cNvPicPr>
          <p:nvPr/>
        </p:nvPicPr>
        <p:blipFill>
          <a:blip r:embed="rId5"/>
          <a:stretch>
            <a:fillRect/>
          </a:stretch>
        </p:blipFill>
        <p:spPr>
          <a:xfrm>
            <a:off x="5704113" y="1988076"/>
            <a:ext cx="3100251" cy="1815157"/>
          </a:xfrm>
          <a:prstGeom prst="rect">
            <a:avLst/>
          </a:prstGeom>
        </p:spPr>
      </p:pic>
      <p:pic>
        <p:nvPicPr>
          <p:cNvPr id="8" name="Bilde 7"/>
          <p:cNvPicPr>
            <a:picLocks noChangeAspect="1"/>
          </p:cNvPicPr>
          <p:nvPr/>
        </p:nvPicPr>
        <p:blipFill>
          <a:blip r:embed="rId6"/>
          <a:stretch>
            <a:fillRect/>
          </a:stretch>
        </p:blipFill>
        <p:spPr>
          <a:xfrm>
            <a:off x="2107474" y="1464688"/>
            <a:ext cx="2955865" cy="1852277"/>
          </a:xfrm>
          <a:prstGeom prst="rect">
            <a:avLst/>
          </a:prstGeom>
        </p:spPr>
      </p:pic>
      <p:pic>
        <p:nvPicPr>
          <p:cNvPr id="4" name="Plassholder for innhold 3"/>
          <p:cNvPicPr>
            <a:picLocks noGrp="1" noChangeAspect="1"/>
          </p:cNvPicPr>
          <p:nvPr>
            <p:ph idx="1"/>
          </p:nvPr>
        </p:nvPicPr>
        <p:blipFill>
          <a:blip r:embed="rId7"/>
          <a:stretch>
            <a:fillRect/>
          </a:stretch>
        </p:blipFill>
        <p:spPr>
          <a:xfrm>
            <a:off x="217248" y="1832587"/>
            <a:ext cx="2081815" cy="1704343"/>
          </a:xfrm>
          <a:prstGeom prst="rect">
            <a:avLst/>
          </a:prstGeom>
        </p:spPr>
      </p:pic>
      <p:pic>
        <p:nvPicPr>
          <p:cNvPr id="9" name="Bilde 8"/>
          <p:cNvPicPr>
            <a:picLocks noChangeAspect="1"/>
          </p:cNvPicPr>
          <p:nvPr/>
        </p:nvPicPr>
        <p:blipFill>
          <a:blip r:embed="rId8"/>
          <a:stretch>
            <a:fillRect/>
          </a:stretch>
        </p:blipFill>
        <p:spPr>
          <a:xfrm>
            <a:off x="981663" y="5054634"/>
            <a:ext cx="5616670" cy="1254558"/>
          </a:xfrm>
          <a:prstGeom prst="rect">
            <a:avLst/>
          </a:prstGeom>
        </p:spPr>
      </p:pic>
      <p:pic>
        <p:nvPicPr>
          <p:cNvPr id="10" name="Bilde 9"/>
          <p:cNvPicPr>
            <a:picLocks noChangeAspect="1"/>
          </p:cNvPicPr>
          <p:nvPr/>
        </p:nvPicPr>
        <p:blipFill>
          <a:blip r:embed="rId9"/>
          <a:stretch>
            <a:fillRect/>
          </a:stretch>
        </p:blipFill>
        <p:spPr>
          <a:xfrm>
            <a:off x="3896244" y="3988563"/>
            <a:ext cx="4982119" cy="1242295"/>
          </a:xfrm>
          <a:prstGeom prst="rect">
            <a:avLst/>
          </a:prstGeom>
        </p:spPr>
      </p:pic>
    </p:spTree>
    <p:extLst>
      <p:ext uri="{BB962C8B-B14F-4D97-AF65-F5344CB8AC3E}">
        <p14:creationId xmlns:p14="http://schemas.microsoft.com/office/powerpoint/2010/main" val="12805548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Bild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2793922"/>
            <a:ext cx="2421467" cy="344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tel 1"/>
          <p:cNvSpPr>
            <a:spLocks noGrp="1"/>
          </p:cNvSpPr>
          <p:nvPr>
            <p:ph type="title"/>
          </p:nvPr>
        </p:nvSpPr>
        <p:spPr/>
        <p:txBody>
          <a:bodyPr/>
          <a:lstStyle/>
          <a:p>
            <a:r>
              <a:rPr lang="nb-NO" altLang="nb-NO" dirty="0" smtClean="0">
                <a:latin typeface="Clear Sans" panose="020B0503030202020304" pitchFamily="34" charset="0"/>
                <a:cs typeface="Clear Sans" panose="020B0503030202020304" pitchFamily="34" charset="0"/>
              </a:rPr>
              <a:t>Nasjonal rekrutteringskampanje</a:t>
            </a:r>
          </a:p>
        </p:txBody>
      </p:sp>
      <p:sp>
        <p:nvSpPr>
          <p:cNvPr id="28676" name="Plassholder for innhold 2"/>
          <p:cNvSpPr>
            <a:spLocks noGrp="1"/>
          </p:cNvSpPr>
          <p:nvPr>
            <p:ph idx="1"/>
          </p:nvPr>
        </p:nvSpPr>
        <p:spPr>
          <a:xfrm>
            <a:off x="457200" y="2982913"/>
            <a:ext cx="5063067" cy="3835400"/>
          </a:xfrm>
        </p:spPr>
        <p:txBody>
          <a:bodyPr/>
          <a:lstStyle/>
          <a:p>
            <a:r>
              <a:rPr lang="nb-NO" altLang="nb-NO" sz="1800" dirty="0" smtClean="0">
                <a:latin typeface="Clear Sans" panose="020B0503030202020304" pitchFamily="34" charset="0"/>
                <a:cs typeface="Clear Sans" panose="020B0503030202020304" pitchFamily="34" charset="0"/>
              </a:rPr>
              <a:t>Hovedkampanjeperioden er </a:t>
            </a:r>
            <a:r>
              <a:rPr lang="nb-NO" altLang="nb-NO" sz="1800" b="1" dirty="0" smtClean="0">
                <a:latin typeface="Clear Sans" panose="020B0503030202020304" pitchFamily="34" charset="0"/>
                <a:cs typeface="Clear Sans" panose="020B0503030202020304" pitchFamily="34" charset="0"/>
              </a:rPr>
              <a:t>uke 9-12 og uke 38 -40.</a:t>
            </a:r>
            <a:endParaRPr lang="nb-NO" altLang="nb-NO" sz="1800" dirty="0" smtClean="0">
              <a:latin typeface="Clear Sans" panose="020B0503030202020304" pitchFamily="34" charset="0"/>
              <a:cs typeface="Clear Sans" panose="020B0503030202020304" pitchFamily="34" charset="0"/>
            </a:endParaRPr>
          </a:p>
          <a:p>
            <a:r>
              <a:rPr lang="nb-NO" altLang="nb-NO" sz="1800" dirty="0" smtClean="0">
                <a:latin typeface="Clear Sans" panose="020B0503030202020304" pitchFamily="34" charset="0"/>
                <a:cs typeface="Clear Sans" panose="020B0503030202020304" pitchFamily="34" charset="0"/>
              </a:rPr>
              <a:t>Landsstyret har besluttet at alle nye støttemedlemmer kan melde seg inn til jubileumspris, det vil si til </a:t>
            </a:r>
            <a:r>
              <a:rPr lang="nb-NO" altLang="nb-NO" sz="1800" b="1" dirty="0" smtClean="0">
                <a:latin typeface="Clear Sans" panose="020B0503030202020304" pitchFamily="34" charset="0"/>
                <a:cs typeface="Clear Sans" panose="020B0503030202020304" pitchFamily="34" charset="0"/>
              </a:rPr>
              <a:t>halv pris kr. 250</a:t>
            </a:r>
            <a:r>
              <a:rPr lang="nb-NO" altLang="nb-NO" sz="1800" dirty="0" smtClean="0">
                <a:latin typeface="Clear Sans" panose="020B0503030202020304" pitchFamily="34" charset="0"/>
                <a:cs typeface="Clear Sans" panose="020B0503030202020304" pitchFamily="34" charset="0"/>
              </a:rPr>
              <a:t>,- i disse ukene. </a:t>
            </a:r>
          </a:p>
          <a:p>
            <a:r>
              <a:rPr lang="nb-NO" altLang="nb-NO" sz="1800" dirty="0" smtClean="0">
                <a:latin typeface="Clear Sans" panose="020B0503030202020304" pitchFamily="34" charset="0"/>
                <a:cs typeface="Clear Sans" panose="020B0503030202020304" pitchFamily="34" charset="0"/>
              </a:rPr>
              <a:t>Slagordet i kampanjen er </a:t>
            </a:r>
            <a:r>
              <a:rPr lang="nb-NO" altLang="nb-NO" sz="1800" b="1" dirty="0" smtClean="0">
                <a:latin typeface="Clear Sans" panose="020B0503030202020304" pitchFamily="34" charset="0"/>
                <a:cs typeface="Clear Sans" panose="020B0503030202020304" pitchFamily="34" charset="0"/>
              </a:rPr>
              <a:t>«Likestilling i 2021 handler om kvinnehelse» </a:t>
            </a:r>
            <a:r>
              <a:rPr lang="nb-NO" altLang="nb-NO" sz="1800" dirty="0" smtClean="0">
                <a:latin typeface="Clear Sans" panose="020B0503030202020304" pitchFamily="34" charset="0"/>
                <a:cs typeface="Clear Sans" panose="020B0503030202020304" pitchFamily="34" charset="0"/>
              </a:rPr>
              <a:t>og tidligere Fredrikkesprisvinneren Else </a:t>
            </a:r>
            <a:r>
              <a:rPr lang="nb-NO" altLang="nb-NO" sz="1800" dirty="0" err="1" smtClean="0">
                <a:latin typeface="Clear Sans" panose="020B0503030202020304" pitchFamily="34" charset="0"/>
                <a:cs typeface="Clear Sans" panose="020B0503030202020304" pitchFamily="34" charset="0"/>
              </a:rPr>
              <a:t>Kåss</a:t>
            </a:r>
            <a:r>
              <a:rPr lang="nb-NO" altLang="nb-NO" sz="1800" dirty="0" smtClean="0">
                <a:latin typeface="Clear Sans" panose="020B0503030202020304" pitchFamily="34" charset="0"/>
                <a:cs typeface="Clear Sans" panose="020B0503030202020304" pitchFamily="34" charset="0"/>
              </a:rPr>
              <a:t> Furuseth , Ellen Arnstad og Iselin </a:t>
            </a:r>
            <a:r>
              <a:rPr lang="nb-NO" altLang="nb-NO" sz="1800" dirty="0" err="1" smtClean="0">
                <a:latin typeface="Clear Sans" panose="020B0503030202020304" pitchFamily="34" charset="0"/>
                <a:cs typeface="Clear Sans" panose="020B0503030202020304" pitchFamily="34" charset="0"/>
              </a:rPr>
              <a:t>Shumba</a:t>
            </a:r>
            <a:r>
              <a:rPr lang="nb-NO" altLang="nb-NO" sz="1800" dirty="0" smtClean="0">
                <a:latin typeface="Clear Sans" panose="020B0503030202020304" pitchFamily="34" charset="0"/>
                <a:cs typeface="Clear Sans" panose="020B0503030202020304" pitchFamily="34" charset="0"/>
              </a:rPr>
              <a:t> er med som ambassadører. </a:t>
            </a:r>
          </a:p>
        </p:txBody>
      </p:sp>
      <p:sp>
        <p:nvSpPr>
          <p:cNvPr id="28677" name="TekstSylinder 4"/>
          <p:cNvSpPr txBox="1">
            <a:spLocks noChangeArrowheads="1"/>
          </p:cNvSpPr>
          <p:nvPr/>
        </p:nvSpPr>
        <p:spPr bwMode="auto">
          <a:xfrm>
            <a:off x="457200" y="1892462"/>
            <a:ext cx="8329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lear Sans" panose="020B0503030202020304" pitchFamily="34" charset="0"/>
                <a:cs typeface="Clear Sans" panose="020B0503030202020304" pitchFamily="34" charset="0"/>
              </a:defRPr>
            </a:lvl1pPr>
            <a:lvl2pPr marL="742950" indent="-285750">
              <a:spcBef>
                <a:spcPct val="20000"/>
              </a:spcBef>
              <a:buFont typeface="Arial" panose="020B0604020202020204" pitchFamily="34" charset="0"/>
              <a:buChar char="–"/>
              <a:defRPr sz="2800">
                <a:solidFill>
                  <a:schemeClr val="tx1"/>
                </a:solidFill>
                <a:latin typeface="Clear Sans" panose="020B0503030202020304" pitchFamily="34" charset="0"/>
                <a:cs typeface="Clear Sans" panose="020B0503030202020304" pitchFamily="34" charset="0"/>
              </a:defRPr>
            </a:lvl2pPr>
            <a:lvl3pPr marL="1143000" indent="-228600">
              <a:spcBef>
                <a:spcPct val="20000"/>
              </a:spcBef>
              <a:buFont typeface="Arial" panose="020B0604020202020204" pitchFamily="34" charset="0"/>
              <a:buChar char="•"/>
              <a:defRPr sz="2400">
                <a:solidFill>
                  <a:schemeClr val="tx1"/>
                </a:solidFill>
                <a:latin typeface="Clear Sans" panose="020B0503030202020304" pitchFamily="34" charset="0"/>
                <a:cs typeface="Clear Sans" panose="020B0503030202020304" pitchFamily="34" charset="0"/>
              </a:defRPr>
            </a:lvl3pPr>
            <a:lvl4pPr marL="1600200" indent="-228600">
              <a:spcBef>
                <a:spcPct val="20000"/>
              </a:spcBef>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4pPr>
            <a:lvl5pPr marL="2057400" indent="-228600">
              <a:spcBef>
                <a:spcPct val="20000"/>
              </a:spcBef>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9pPr>
          </a:lstStyle>
          <a:p>
            <a:pPr>
              <a:spcBef>
                <a:spcPct val="0"/>
              </a:spcBef>
              <a:buFontTx/>
              <a:buNone/>
            </a:pPr>
            <a:r>
              <a:rPr lang="nb-NO" altLang="nb-NO" sz="1800" dirty="0"/>
              <a:t>Kampanjen skal gi kunnskap om kvinnehelse, være engasjerende og skape debatt – og bidra til at flere vil være med på laget og støtte Sanitetskvinnenes arbeid, </a:t>
            </a:r>
            <a:r>
              <a:rPr lang="nb-NO" altLang="nb-NO" sz="1800" dirty="0" err="1"/>
              <a:t>jf</a:t>
            </a:r>
            <a:r>
              <a:rPr lang="nb-NO" altLang="nb-NO" sz="1800" dirty="0"/>
              <a:t> målene i Snu trenden om 50.000 nye medlemmer i 2021.</a:t>
            </a:r>
          </a:p>
          <a:p>
            <a:pPr>
              <a:spcBef>
                <a:spcPct val="0"/>
              </a:spcBef>
              <a:buFontTx/>
              <a:buNone/>
            </a:pPr>
            <a:endParaRPr lang="nb-NO" altLang="nb-NO" sz="1800" dirty="0"/>
          </a:p>
        </p:txBody>
      </p:sp>
    </p:spTree>
    <p:extLst>
      <p:ext uri="{BB962C8B-B14F-4D97-AF65-F5344CB8AC3E}">
        <p14:creationId xmlns:p14="http://schemas.microsoft.com/office/powerpoint/2010/main" val="208563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Bilde 2"/>
          <p:cNvPicPr>
            <a:picLocks noChangeAspect="1"/>
          </p:cNvPicPr>
          <p:nvPr/>
        </p:nvPicPr>
        <p:blipFill>
          <a:blip r:embed="rId3">
            <a:extLst>
              <a:ext uri="{28A0092B-C50C-407E-A947-70E740481C1C}">
                <a14:useLocalDpi xmlns:a14="http://schemas.microsoft.com/office/drawing/2010/main" val="0"/>
              </a:ext>
            </a:extLst>
          </a:blip>
          <a:srcRect l="11627" r="11063" b="24110"/>
          <a:stretch>
            <a:fillRect/>
          </a:stretch>
        </p:blipFill>
        <p:spPr bwMode="auto">
          <a:xfrm>
            <a:off x="5413375" y="4098925"/>
            <a:ext cx="3678238"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tel 1"/>
          <p:cNvSpPr>
            <a:spLocks noGrp="1"/>
          </p:cNvSpPr>
          <p:nvPr>
            <p:ph type="title"/>
          </p:nvPr>
        </p:nvSpPr>
        <p:spPr>
          <a:xfrm>
            <a:off x="457200" y="867579"/>
            <a:ext cx="8229600" cy="901460"/>
          </a:xfrm>
        </p:spPr>
        <p:txBody>
          <a:bodyPr/>
          <a:lstStyle/>
          <a:p>
            <a:r>
              <a:rPr lang="nb-NO" altLang="nb-NO" dirty="0" smtClean="0">
                <a:latin typeface="Clear Sans" panose="020B0503030202020304" pitchFamily="34" charset="0"/>
                <a:cs typeface="Clear Sans" panose="020B0503030202020304" pitchFamily="34" charset="0"/>
              </a:rPr>
              <a:t>Vervekonkurranse </a:t>
            </a:r>
          </a:p>
        </p:txBody>
      </p:sp>
      <p:sp>
        <p:nvSpPr>
          <p:cNvPr id="2" name="Plassholder for innhold 2"/>
          <p:cNvSpPr>
            <a:spLocks noGrp="1"/>
          </p:cNvSpPr>
          <p:nvPr>
            <p:ph idx="1"/>
          </p:nvPr>
        </p:nvSpPr>
        <p:spPr>
          <a:xfrm>
            <a:off x="457200" y="1938338"/>
            <a:ext cx="4956175" cy="4375150"/>
          </a:xfrm>
        </p:spPr>
        <p:txBody>
          <a:bodyPr>
            <a:normAutofit lnSpcReduction="10000"/>
          </a:bodyPr>
          <a:lstStyle/>
          <a:p>
            <a:pPr marL="0" indent="0">
              <a:buFont typeface="Arial" panose="020B0604020202020204" pitchFamily="34" charset="0"/>
              <a:buNone/>
              <a:defRPr/>
            </a:pPr>
            <a:r>
              <a:rPr lang="nb-NO" altLang="nb-NO" sz="1800" dirty="0" smtClean="0">
                <a:latin typeface="Clear Sans" panose="020B0503030202020304" pitchFamily="34" charset="0"/>
                <a:cs typeface="Clear Sans" panose="020B0503030202020304" pitchFamily="34" charset="0"/>
              </a:rPr>
              <a:t>Nasjonal rekrutteringskampanje</a:t>
            </a:r>
          </a:p>
          <a:p>
            <a:pPr>
              <a:defRPr/>
            </a:pPr>
            <a:r>
              <a:rPr lang="nb-NO" altLang="nb-NO" sz="1800" dirty="0" smtClean="0">
                <a:latin typeface="Clear Sans" panose="020B0503030202020304" pitchFamily="34" charset="0"/>
                <a:cs typeface="Clear Sans" panose="020B0503030202020304" pitchFamily="34" charset="0"/>
              </a:rPr>
              <a:t>I tråd med rekrutteringskampanjen (1.-28.mars) oppfordres alle medlemmer til verving av nye medlemmer. </a:t>
            </a:r>
          </a:p>
          <a:p>
            <a:pPr>
              <a:defRPr/>
            </a:pPr>
            <a:r>
              <a:rPr lang="nb-NO" altLang="nb-NO" sz="1800" dirty="0" smtClean="0">
                <a:latin typeface="Clear Sans" panose="020B0503030202020304" pitchFamily="34" charset="0"/>
                <a:cs typeface="Clear Sans" panose="020B0503030202020304" pitchFamily="34" charset="0"/>
              </a:rPr>
              <a:t>Alle som verver i kampanjeperioden får en </a:t>
            </a:r>
            <a:r>
              <a:rPr lang="nb-NO" altLang="nb-NO" sz="1800" dirty="0" err="1" smtClean="0">
                <a:latin typeface="Clear Sans" panose="020B0503030202020304" pitchFamily="34" charset="0"/>
                <a:cs typeface="Clear Sans" panose="020B0503030202020304" pitchFamily="34" charset="0"/>
              </a:rPr>
              <a:t>jubileumspin</a:t>
            </a:r>
            <a:r>
              <a:rPr lang="nb-NO" altLang="nb-NO" sz="1800" dirty="0" smtClean="0">
                <a:latin typeface="Clear Sans" panose="020B0503030202020304" pitchFamily="34" charset="0"/>
                <a:cs typeface="Clear Sans" panose="020B0503030202020304" pitchFamily="34" charset="0"/>
              </a:rPr>
              <a:t> </a:t>
            </a:r>
          </a:p>
          <a:p>
            <a:pPr>
              <a:defRPr/>
            </a:pPr>
            <a:r>
              <a:rPr lang="nb-NO" altLang="nb-NO" sz="1800" dirty="0" smtClean="0">
                <a:latin typeface="Clear Sans" panose="020B0503030202020304" pitchFamily="34" charset="0"/>
                <a:cs typeface="Clear Sans" panose="020B0503030202020304" pitchFamily="34" charset="0"/>
              </a:rPr>
              <a:t>Konkurransen ble annonsert på baksiden av Fredrikke nr.1 2021 og i N&amp;N.</a:t>
            </a:r>
          </a:p>
          <a:p>
            <a:r>
              <a:rPr lang="nb-NO" altLang="nb-NO" sz="1800" dirty="0" smtClean="0"/>
              <a:t>https</a:t>
            </a:r>
            <a:r>
              <a:rPr lang="nb-NO" altLang="nb-NO" sz="1800" dirty="0"/>
              <a:t>://sanitetskvinnene.no/rekrutteringskampanje</a:t>
            </a:r>
          </a:p>
          <a:p>
            <a:pPr>
              <a:defRPr/>
            </a:pPr>
            <a:endParaRPr lang="nb-NO" altLang="nb-NO" sz="1800" dirty="0" smtClean="0">
              <a:latin typeface="Clear Sans" panose="020B0503030202020304" pitchFamily="34" charset="0"/>
              <a:cs typeface="Clear Sans" panose="020B0503030202020304" pitchFamily="34" charset="0"/>
            </a:endParaRPr>
          </a:p>
          <a:p>
            <a:pPr marL="0" indent="0">
              <a:buFont typeface="Arial" panose="020B0604020202020204" pitchFamily="34" charset="0"/>
              <a:buNone/>
              <a:defRPr/>
            </a:pPr>
            <a:r>
              <a:rPr lang="nb-NO" altLang="nb-NO" sz="1800" dirty="0" smtClean="0">
                <a:latin typeface="Clear Sans" panose="020B0503030202020304" pitchFamily="34" charset="0"/>
                <a:cs typeface="Clear Sans" panose="020B0503030202020304" pitchFamily="34" charset="0"/>
              </a:rPr>
              <a:t>Verving </a:t>
            </a:r>
            <a:r>
              <a:rPr lang="nb-NO" altLang="nb-NO" sz="1800" dirty="0" err="1" smtClean="0">
                <a:latin typeface="Clear Sans" panose="020B0503030202020304" pitchFamily="34" charset="0"/>
                <a:cs typeface="Clear Sans" panose="020B0503030202020304" pitchFamily="34" charset="0"/>
              </a:rPr>
              <a:t>ifm</a:t>
            </a:r>
            <a:r>
              <a:rPr lang="nb-NO" altLang="nb-NO" sz="1800" dirty="0" smtClean="0">
                <a:latin typeface="Clear Sans" panose="020B0503030202020304" pitchFamily="34" charset="0"/>
                <a:cs typeface="Clear Sans" panose="020B0503030202020304" pitchFamily="34" charset="0"/>
              </a:rPr>
              <a:t>. Kløverstafetten: </a:t>
            </a:r>
          </a:p>
          <a:p>
            <a:pPr marL="0" indent="0">
              <a:buFont typeface="Arial" panose="020B0604020202020204" pitchFamily="34" charset="0"/>
              <a:buNone/>
              <a:defRPr/>
            </a:pPr>
            <a:r>
              <a:rPr lang="nb-NO" altLang="nb-NO" sz="1800" dirty="0" smtClean="0">
                <a:latin typeface="Clear Sans" panose="020B0503030202020304" pitchFamily="34" charset="0"/>
                <a:cs typeface="Clear Sans" panose="020B0503030202020304" pitchFamily="34" charset="0"/>
              </a:rPr>
              <a:t>- Sekretariatet bistår de lokalforeningene som ønsker å arrangerer vervekonkurranser med gratis premier og veiledning </a:t>
            </a:r>
          </a:p>
          <a:p>
            <a:pPr marL="0" indent="0">
              <a:buFont typeface="Arial" panose="020B0604020202020204" pitchFamily="34" charset="0"/>
              <a:buNone/>
              <a:defRPr/>
            </a:pPr>
            <a:endParaRPr lang="nb-NO" altLang="nb-NO" sz="1800" dirty="0" smtClean="0">
              <a:latin typeface="Clear Sans" panose="020B0503030202020304" pitchFamily="34" charset="0"/>
              <a:cs typeface="Clear Sans" panose="020B0503030202020304" pitchFamily="34" charset="0"/>
            </a:endParaRPr>
          </a:p>
          <a:p>
            <a:pPr marL="0" indent="0">
              <a:buFont typeface="Arial" panose="020B0604020202020204" pitchFamily="34" charset="0"/>
              <a:buNone/>
              <a:defRPr/>
            </a:pPr>
            <a:endParaRPr lang="nb-NO" altLang="nb-NO" sz="1800" dirty="0" smtClean="0">
              <a:latin typeface="Clear Sans" panose="020B0503030202020304" pitchFamily="34" charset="0"/>
              <a:cs typeface="Clear Sans" panose="020B0503030202020304" pitchFamily="34" charset="0"/>
            </a:endParaRPr>
          </a:p>
          <a:p>
            <a:pPr>
              <a:defRPr/>
            </a:pPr>
            <a:endParaRPr lang="nb-NO" altLang="nb-NO" sz="1800" dirty="0" smtClean="0">
              <a:latin typeface="Clear Sans" panose="020B0503030202020304" pitchFamily="34" charset="0"/>
              <a:cs typeface="Clear Sans" panose="020B0503030202020304" pitchFamily="34" charset="0"/>
            </a:endParaRPr>
          </a:p>
          <a:p>
            <a:pPr>
              <a:defRPr/>
            </a:pPr>
            <a:endParaRPr lang="nb-NO" altLang="nb-NO" sz="1800" dirty="0">
              <a:latin typeface="Clear Sans" panose="020B0503030202020304" pitchFamily="34" charset="0"/>
              <a:cs typeface="Clear Sans" panose="020B0503030202020304" pitchFamily="34" charset="0"/>
            </a:endParaRPr>
          </a:p>
        </p:txBody>
      </p:sp>
      <p:sp>
        <p:nvSpPr>
          <p:cNvPr id="30725" name="AutoShape 5" descr="Gjestespaltist: Femihelse - Issuu"/>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lear Sans" panose="020B0503030202020304" pitchFamily="34" charset="0"/>
                <a:cs typeface="Clear Sans" panose="020B0503030202020304" pitchFamily="34" charset="0"/>
              </a:defRPr>
            </a:lvl1pPr>
            <a:lvl2pPr marL="742950" indent="-285750">
              <a:spcBef>
                <a:spcPct val="20000"/>
              </a:spcBef>
              <a:buFont typeface="Arial" panose="020B0604020202020204" pitchFamily="34" charset="0"/>
              <a:buChar char="–"/>
              <a:defRPr sz="2800">
                <a:solidFill>
                  <a:schemeClr val="tx1"/>
                </a:solidFill>
                <a:latin typeface="Clear Sans" panose="020B0503030202020304" pitchFamily="34" charset="0"/>
                <a:cs typeface="Clear Sans" panose="020B0503030202020304" pitchFamily="34" charset="0"/>
              </a:defRPr>
            </a:lvl2pPr>
            <a:lvl3pPr marL="1143000" indent="-228600">
              <a:spcBef>
                <a:spcPct val="20000"/>
              </a:spcBef>
              <a:buFont typeface="Arial" panose="020B0604020202020204" pitchFamily="34" charset="0"/>
              <a:buChar char="•"/>
              <a:defRPr sz="2400">
                <a:solidFill>
                  <a:schemeClr val="tx1"/>
                </a:solidFill>
                <a:latin typeface="Clear Sans" panose="020B0503030202020304" pitchFamily="34" charset="0"/>
                <a:cs typeface="Clear Sans" panose="020B0503030202020304" pitchFamily="34" charset="0"/>
              </a:defRPr>
            </a:lvl3pPr>
            <a:lvl4pPr marL="1600200" indent="-228600">
              <a:spcBef>
                <a:spcPct val="20000"/>
              </a:spcBef>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4pPr>
            <a:lvl5pPr marL="2057400" indent="-228600">
              <a:spcBef>
                <a:spcPct val="20000"/>
              </a:spcBef>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lear Sans" panose="020B0503030202020304" pitchFamily="34" charset="0"/>
                <a:cs typeface="Clear Sans" panose="020B0503030202020304" pitchFamily="34" charset="0"/>
              </a:defRPr>
            </a:lvl9pPr>
          </a:lstStyle>
          <a:p>
            <a:pPr>
              <a:spcBef>
                <a:spcPct val="0"/>
              </a:spcBef>
              <a:buFontTx/>
              <a:buNone/>
            </a:pPr>
            <a:endParaRPr lang="nb-NO" altLang="nb-NO" sz="1800">
              <a:latin typeface="Calibri" panose="020F0502020204030204" pitchFamily="34" charset="0"/>
            </a:endParaRPr>
          </a:p>
        </p:txBody>
      </p:sp>
      <p:pic>
        <p:nvPicPr>
          <p:cNvPr id="30726" name="Bild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4050" y="387350"/>
            <a:ext cx="3038475"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573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tel 1"/>
          <p:cNvSpPr>
            <a:spLocks noGrp="1"/>
          </p:cNvSpPr>
          <p:nvPr>
            <p:ph type="title"/>
          </p:nvPr>
        </p:nvSpPr>
        <p:spPr>
          <a:xfrm>
            <a:off x="457200" y="1028700"/>
            <a:ext cx="8229600" cy="901700"/>
          </a:xfrm>
        </p:spPr>
        <p:txBody>
          <a:bodyPr/>
          <a:lstStyle/>
          <a:p>
            <a:r>
              <a:rPr lang="nb-NO" altLang="nb-NO" sz="3200" dirty="0" smtClean="0">
                <a:latin typeface="Clear Sans" panose="020B0503030202020304" pitchFamily="34" charset="0"/>
                <a:cs typeface="Clear Sans" panose="020B0503030202020304" pitchFamily="34" charset="0"/>
              </a:rPr>
              <a:t>Åpne møter som </a:t>
            </a:r>
            <a:r>
              <a:rPr lang="nb-NO" altLang="nb-NO" sz="3200" dirty="0" err="1" smtClean="0">
                <a:latin typeface="Clear Sans" panose="020B0503030202020304" pitchFamily="34" charset="0"/>
                <a:cs typeface="Clear Sans" panose="020B0503030202020304" pitchFamily="34" charset="0"/>
              </a:rPr>
              <a:t>Webinar</a:t>
            </a:r>
            <a:r>
              <a:rPr lang="nb-NO" altLang="nb-NO" sz="3200" dirty="0" smtClean="0">
                <a:latin typeface="Clear Sans" panose="020B0503030202020304" pitchFamily="34" charset="0"/>
                <a:cs typeface="Clear Sans" panose="020B0503030202020304" pitchFamily="34" charset="0"/>
              </a:rPr>
              <a:t> – veien videre* </a:t>
            </a:r>
          </a:p>
        </p:txBody>
      </p:sp>
      <p:sp>
        <p:nvSpPr>
          <p:cNvPr id="26627" name="Plassholder for innhold 2"/>
          <p:cNvSpPr>
            <a:spLocks noGrp="1"/>
          </p:cNvSpPr>
          <p:nvPr>
            <p:ph idx="1"/>
          </p:nvPr>
        </p:nvSpPr>
        <p:spPr>
          <a:xfrm>
            <a:off x="457200" y="1943100"/>
            <a:ext cx="8336844" cy="4130322"/>
          </a:xfrm>
        </p:spPr>
        <p:txBody>
          <a:bodyPr>
            <a:normAutofit fontScale="55000" lnSpcReduction="20000"/>
          </a:bodyPr>
          <a:lstStyle/>
          <a:p>
            <a:pPr marL="0" indent="0">
              <a:buFont typeface="Arial" panose="020B0604020202020204" pitchFamily="34" charset="0"/>
              <a:buNone/>
              <a:defRPr/>
            </a:pPr>
            <a:r>
              <a:rPr lang="nb-NO" altLang="nb-NO" sz="3800" b="1" dirty="0"/>
              <a:t>Vi har </a:t>
            </a:r>
            <a:r>
              <a:rPr lang="nb-NO" altLang="nb-NO" sz="3800" b="1" dirty="0" smtClean="0"/>
              <a:t>hatt 80-90 deltakere på </a:t>
            </a:r>
            <a:r>
              <a:rPr lang="nb-NO" altLang="nb-NO" sz="3800" b="1" dirty="0" err="1" smtClean="0"/>
              <a:t>webinarene</a:t>
            </a:r>
            <a:r>
              <a:rPr lang="nb-NO" altLang="nb-NO" sz="3800" b="1" dirty="0"/>
              <a:t> </a:t>
            </a:r>
            <a:r>
              <a:rPr lang="nb-NO" altLang="nb-NO" sz="3800" b="1" dirty="0" smtClean="0"/>
              <a:t>– og rekruttert opptil 8 mye medlemmer på ett </a:t>
            </a:r>
            <a:r>
              <a:rPr lang="nb-NO" altLang="nb-NO" sz="3800" b="1" dirty="0" err="1" smtClean="0"/>
              <a:t>webinar</a:t>
            </a:r>
            <a:r>
              <a:rPr lang="nb-NO" altLang="nb-NO" sz="3800" b="1" dirty="0" smtClean="0"/>
              <a:t>! </a:t>
            </a:r>
          </a:p>
          <a:p>
            <a:pPr marL="0" indent="0">
              <a:buFont typeface="Arial" panose="020B0604020202020204" pitchFamily="34" charset="0"/>
              <a:buNone/>
              <a:defRPr/>
            </a:pPr>
            <a:endParaRPr lang="nb-NO" altLang="nb-NO" sz="2400" b="1" dirty="0" smtClean="0">
              <a:latin typeface="Clear Sans" panose="020B0503030202020304" pitchFamily="34" charset="0"/>
              <a:cs typeface="Clear Sans" panose="020B0503030202020304" pitchFamily="34" charset="0"/>
            </a:endParaRPr>
          </a:p>
          <a:p>
            <a:pPr>
              <a:defRPr/>
            </a:pPr>
            <a:r>
              <a:rPr lang="nb-NO" altLang="nb-NO" sz="3300" dirty="0" smtClean="0">
                <a:latin typeface="Clear Sans" panose="020B0503030202020304" pitchFamily="34" charset="0"/>
                <a:cs typeface="Clear Sans" panose="020B0503030202020304" pitchFamily="34" charset="0"/>
              </a:rPr>
              <a:t>Desember 2020		Overgangsalder</a:t>
            </a:r>
          </a:p>
          <a:p>
            <a:pPr>
              <a:defRPr/>
            </a:pPr>
            <a:r>
              <a:rPr lang="nb-NO" altLang="nb-NO" sz="3300" dirty="0" smtClean="0">
                <a:latin typeface="Clear Sans" panose="020B0503030202020304" pitchFamily="34" charset="0"/>
                <a:cs typeface="Clear Sans" panose="020B0503030202020304" pitchFamily="34" charset="0"/>
              </a:rPr>
              <a:t>Januar 2021			Psykisk helse</a:t>
            </a:r>
          </a:p>
          <a:p>
            <a:pPr>
              <a:defRPr/>
            </a:pPr>
            <a:r>
              <a:rPr lang="nb-NO" altLang="nb-NO" sz="3300" dirty="0" smtClean="0">
                <a:latin typeface="Clear Sans" panose="020B0503030202020304" pitchFamily="34" charset="0"/>
                <a:cs typeface="Clear Sans" panose="020B0503030202020304" pitchFamily="34" charset="0"/>
              </a:rPr>
              <a:t>Mars 					Tiden etter fødsel</a:t>
            </a:r>
          </a:p>
          <a:p>
            <a:pPr>
              <a:defRPr/>
            </a:pPr>
            <a:r>
              <a:rPr lang="nb-NO" altLang="nb-NO" sz="3300" dirty="0" smtClean="0">
                <a:latin typeface="Clear Sans" panose="020B0503030202020304" pitchFamily="34" charset="0"/>
                <a:cs typeface="Clear Sans" panose="020B0503030202020304" pitchFamily="34" charset="0"/>
              </a:rPr>
              <a:t>April/Mai				Spiseforstyrrelser</a:t>
            </a:r>
            <a:r>
              <a:rPr lang="nb-NO" altLang="nb-NO" sz="3300" dirty="0">
                <a:latin typeface="Clear Sans" panose="020B0503030202020304" pitchFamily="34" charset="0"/>
                <a:cs typeface="Clear Sans" panose="020B0503030202020304" pitchFamily="34" charset="0"/>
              </a:rPr>
              <a:t>/ psykisk helse hos unge </a:t>
            </a:r>
            <a:r>
              <a:rPr lang="nb-NO" altLang="nb-NO" sz="3300" dirty="0" smtClean="0">
                <a:latin typeface="Clear Sans" panose="020B0503030202020304" pitchFamily="34" charset="0"/>
                <a:cs typeface="Clear Sans" panose="020B0503030202020304" pitchFamily="34" charset="0"/>
              </a:rPr>
              <a:t>	</a:t>
            </a:r>
          </a:p>
          <a:p>
            <a:pPr>
              <a:defRPr/>
            </a:pPr>
            <a:r>
              <a:rPr lang="nb-NO" altLang="nb-NO" sz="3300" dirty="0" smtClean="0">
                <a:latin typeface="Clear Sans" panose="020B0503030202020304" pitchFamily="34" charset="0"/>
                <a:cs typeface="Clear Sans" panose="020B0503030202020304" pitchFamily="34" charset="0"/>
              </a:rPr>
              <a:t>						kvinner</a:t>
            </a:r>
          </a:p>
          <a:p>
            <a:pPr>
              <a:defRPr/>
            </a:pPr>
            <a:r>
              <a:rPr lang="nb-NO" altLang="nb-NO" sz="3300" dirty="0" smtClean="0">
                <a:latin typeface="Clear Sans" panose="020B0503030202020304" pitchFamily="34" charset="0"/>
                <a:cs typeface="Clear Sans" panose="020B0503030202020304" pitchFamily="34" charset="0"/>
              </a:rPr>
              <a:t>Juni					Barn/ unge og kosthold</a:t>
            </a:r>
          </a:p>
          <a:p>
            <a:pPr>
              <a:defRPr/>
            </a:pPr>
            <a:r>
              <a:rPr lang="nb-NO" altLang="nb-NO" sz="3300" dirty="0" smtClean="0">
                <a:latin typeface="Clear Sans" panose="020B0503030202020304" pitchFamily="34" charset="0"/>
                <a:cs typeface="Clear Sans" panose="020B0503030202020304" pitchFamily="34" charset="0"/>
              </a:rPr>
              <a:t>September			Overgangsalder, videre</a:t>
            </a:r>
          </a:p>
          <a:p>
            <a:pPr>
              <a:defRPr/>
            </a:pPr>
            <a:r>
              <a:rPr lang="nb-NO" altLang="nb-NO" sz="3300" dirty="0" smtClean="0">
                <a:latin typeface="Clear Sans" panose="020B0503030202020304" pitchFamily="34" charset="0"/>
                <a:cs typeface="Clear Sans" panose="020B0503030202020304" pitchFamily="34" charset="0"/>
              </a:rPr>
              <a:t>November			Ikke avklart </a:t>
            </a:r>
          </a:p>
          <a:p>
            <a:pPr>
              <a:defRPr/>
            </a:pPr>
            <a:endParaRPr lang="nb-NO" altLang="nb-NO" sz="3300" dirty="0">
              <a:latin typeface="Clear Sans" panose="020B0503030202020304" pitchFamily="34" charset="0"/>
              <a:cs typeface="Clear Sans" panose="020B0503030202020304" pitchFamily="34" charset="0"/>
            </a:endParaRPr>
          </a:p>
          <a:p>
            <a:pPr marL="0" indent="0">
              <a:buNone/>
              <a:defRPr/>
            </a:pPr>
            <a:r>
              <a:rPr lang="nb-NO" altLang="nb-NO" sz="3300" dirty="0" smtClean="0">
                <a:latin typeface="Clear Sans" panose="020B0503030202020304" pitchFamily="34" charset="0"/>
                <a:cs typeface="Clear Sans" panose="020B0503030202020304" pitchFamily="34" charset="0"/>
              </a:rPr>
              <a:t/>
            </a:r>
            <a:br>
              <a:rPr lang="nb-NO" altLang="nb-NO" sz="3300" dirty="0" smtClean="0">
                <a:latin typeface="Clear Sans" panose="020B0503030202020304" pitchFamily="34" charset="0"/>
                <a:cs typeface="Clear Sans" panose="020B0503030202020304" pitchFamily="34" charset="0"/>
              </a:rPr>
            </a:br>
            <a:r>
              <a:rPr lang="nb-NO" altLang="nb-NO" sz="3300" dirty="0">
                <a:latin typeface="Clear Sans" panose="020B0503030202020304" pitchFamily="34" charset="0"/>
                <a:cs typeface="Clear Sans" panose="020B0503030202020304" pitchFamily="34" charset="0"/>
              </a:rPr>
              <a:t>*tentativ plan. Endringer kan forekomme</a:t>
            </a:r>
            <a:r>
              <a:rPr lang="nb-NO" altLang="nb-NO" sz="2000" dirty="0">
                <a:latin typeface="Clear Sans" panose="020B0503030202020304" pitchFamily="34" charset="0"/>
                <a:cs typeface="Clear Sans" panose="020B0503030202020304" pitchFamily="34" charset="0"/>
              </a:rPr>
              <a:t>	</a:t>
            </a:r>
            <a:endParaRPr lang="nb-NO" altLang="nb-NO" sz="2900" dirty="0" smtClean="0">
              <a:latin typeface="Clear Sans" panose="020B0503030202020304" pitchFamily="34" charset="0"/>
              <a:cs typeface="Clear Sans" panose="020B0503030202020304" pitchFamily="34" charset="0"/>
            </a:endParaRPr>
          </a:p>
          <a:p>
            <a:pPr marL="0" indent="0">
              <a:buNone/>
              <a:defRPr/>
            </a:pPr>
            <a:r>
              <a:rPr lang="nb-NO" altLang="nb-NO" sz="1800" dirty="0" smtClean="0">
                <a:latin typeface="Clear Sans" panose="020B0503030202020304" pitchFamily="34" charset="0"/>
                <a:cs typeface="Clear Sans" panose="020B0503030202020304" pitchFamily="34" charset="0"/>
              </a:rPr>
              <a:t>	</a:t>
            </a:r>
          </a:p>
          <a:p>
            <a:pPr marL="0" indent="0">
              <a:buFont typeface="Arial" panose="020B0604020202020204" pitchFamily="34" charset="0"/>
              <a:buNone/>
              <a:defRPr/>
            </a:pPr>
            <a:r>
              <a:rPr lang="nb-NO" altLang="nb-NO" sz="2000" dirty="0" smtClean="0">
                <a:latin typeface="Clear Sans" panose="020B0503030202020304" pitchFamily="34" charset="0"/>
                <a:cs typeface="Clear Sans" panose="020B0503030202020304" pitchFamily="34" charset="0"/>
              </a:rPr>
              <a:t>  </a:t>
            </a:r>
          </a:p>
        </p:txBody>
      </p:sp>
    </p:spTree>
    <p:extLst>
      <p:ext uri="{BB962C8B-B14F-4D97-AF65-F5344CB8AC3E}">
        <p14:creationId xmlns:p14="http://schemas.microsoft.com/office/powerpoint/2010/main" val="2223946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7275689" cy="1162050"/>
          </a:xfrm>
        </p:spPr>
        <p:txBody>
          <a:bodyPr>
            <a:normAutofit/>
          </a:bodyPr>
          <a:lstStyle/>
          <a:p>
            <a:pPr>
              <a:defRPr/>
            </a:pPr>
            <a:r>
              <a:rPr lang="nb-NO" sz="2800" dirty="0" smtClean="0"/>
              <a:t>Aktiviteter i lokalforeningen - kvinnehelse </a:t>
            </a:r>
            <a:endParaRPr lang="nb-NO" sz="2800" dirty="0"/>
          </a:p>
        </p:txBody>
      </p:sp>
      <p:sp>
        <p:nvSpPr>
          <p:cNvPr id="3" name="Plassholder for innhold 2"/>
          <p:cNvSpPr>
            <a:spLocks noGrp="1"/>
          </p:cNvSpPr>
          <p:nvPr>
            <p:ph idx="1"/>
          </p:nvPr>
        </p:nvSpPr>
        <p:spPr>
          <a:xfrm>
            <a:off x="4255910" y="1468702"/>
            <a:ext cx="4611511" cy="4657461"/>
          </a:xfrm>
        </p:spPr>
        <p:txBody>
          <a:bodyPr>
            <a:normAutofit fontScale="70000" lnSpcReduction="20000"/>
          </a:bodyPr>
          <a:lstStyle/>
          <a:p>
            <a:pPr marL="0" indent="0">
              <a:buFont typeface="Arial" panose="020B0604020202020204" pitchFamily="34" charset="0"/>
              <a:buNone/>
              <a:defRPr/>
            </a:pPr>
            <a:endParaRPr lang="nb-NO" sz="2800" dirty="0" smtClean="0"/>
          </a:p>
          <a:p>
            <a:pPr marL="0" indent="0">
              <a:buFont typeface="Arial" panose="020B0604020202020204" pitchFamily="34" charset="0"/>
              <a:buNone/>
              <a:defRPr/>
            </a:pPr>
            <a:endParaRPr lang="nb-NO" sz="3100" dirty="0"/>
          </a:p>
          <a:p>
            <a:pPr marL="0" indent="0">
              <a:buFont typeface="Arial" panose="020B0604020202020204" pitchFamily="34" charset="0"/>
              <a:buNone/>
              <a:defRPr/>
            </a:pPr>
            <a:r>
              <a:rPr lang="nb-NO" sz="3100" dirty="0" smtClean="0"/>
              <a:t>Info på medlemsnett:</a:t>
            </a:r>
          </a:p>
          <a:p>
            <a:pPr>
              <a:defRPr/>
            </a:pPr>
            <a:r>
              <a:rPr lang="nb-NO" sz="3100" dirty="0" smtClean="0"/>
              <a:t>Verktøy for å rekruttere under kampanjen. Til alle kategorier, ikke bare støttemedlemskap</a:t>
            </a:r>
          </a:p>
          <a:p>
            <a:pPr lvl="1">
              <a:defRPr/>
            </a:pPr>
            <a:r>
              <a:rPr lang="nb-NO" sz="2300" dirty="0" smtClean="0"/>
              <a:t>Enkel flyer og plakat til å </a:t>
            </a:r>
            <a:r>
              <a:rPr lang="nb-NO" sz="2300" dirty="0" err="1" smtClean="0"/>
              <a:t>printe</a:t>
            </a:r>
            <a:r>
              <a:rPr lang="nb-NO" sz="2300" dirty="0" smtClean="0"/>
              <a:t> ut lokalt </a:t>
            </a:r>
          </a:p>
          <a:p>
            <a:pPr marL="514350" indent="-457200">
              <a:defRPr/>
            </a:pPr>
            <a:r>
              <a:rPr lang="nb-NO" sz="3100" dirty="0" smtClean="0"/>
              <a:t>Tips til ulike aktiviteter/feiringer</a:t>
            </a:r>
          </a:p>
          <a:p>
            <a:pPr marL="514350" indent="-457200">
              <a:defRPr/>
            </a:pPr>
            <a:r>
              <a:rPr lang="nb-NO" sz="3100" dirty="0" smtClean="0"/>
              <a:t>Smitteplanlegging </a:t>
            </a:r>
          </a:p>
          <a:p>
            <a:pPr marL="514350" indent="-457200">
              <a:defRPr/>
            </a:pPr>
            <a:r>
              <a:rPr lang="nb-NO" sz="3100" dirty="0" err="1" smtClean="0"/>
              <a:t>Webinarer</a:t>
            </a:r>
            <a:r>
              <a:rPr lang="nb-NO" sz="3100" dirty="0" smtClean="0"/>
              <a:t> – kan sees på sanitetshuset (husk smittevern)</a:t>
            </a:r>
          </a:p>
          <a:p>
            <a:pPr marL="514350" indent="-457200">
              <a:defRPr/>
            </a:pPr>
            <a:r>
              <a:rPr lang="nb-NO" sz="3100" dirty="0" smtClean="0"/>
              <a:t>Logo, </a:t>
            </a:r>
            <a:r>
              <a:rPr lang="nb-NO" sz="3100" dirty="0" err="1" smtClean="0"/>
              <a:t>power</a:t>
            </a:r>
            <a:r>
              <a:rPr lang="nb-NO" sz="3100" dirty="0" smtClean="0"/>
              <a:t> </a:t>
            </a:r>
            <a:r>
              <a:rPr lang="nb-NO" sz="3100" dirty="0" err="1" smtClean="0"/>
              <a:t>point</a:t>
            </a:r>
            <a:r>
              <a:rPr lang="nb-NO" sz="3100" dirty="0" smtClean="0"/>
              <a:t> mal, brev mal med jubileumslogo</a:t>
            </a:r>
          </a:p>
          <a:p>
            <a:pPr marL="514350" indent="-457200">
              <a:defRPr/>
            </a:pPr>
            <a:endParaRPr lang="nb-NO" dirty="0" smtClean="0"/>
          </a:p>
          <a:p>
            <a:pPr marL="57150" indent="0">
              <a:buFont typeface="Arial" panose="020B0604020202020204" pitchFamily="34" charset="0"/>
              <a:buNone/>
              <a:defRPr/>
            </a:pPr>
            <a:endParaRPr lang="nb-NO" dirty="0" smtClean="0"/>
          </a:p>
          <a:p>
            <a:pPr lvl="1">
              <a:defRPr/>
            </a:pPr>
            <a:endParaRPr lang="nb-NO" dirty="0"/>
          </a:p>
        </p:txBody>
      </p:sp>
      <p:pic>
        <p:nvPicPr>
          <p:cNvPr id="5" name="Bilde 4"/>
          <p:cNvPicPr>
            <a:picLocks noChangeAspect="1"/>
          </p:cNvPicPr>
          <p:nvPr/>
        </p:nvPicPr>
        <p:blipFill>
          <a:blip r:embed="rId2"/>
          <a:stretch>
            <a:fillRect/>
          </a:stretch>
        </p:blipFill>
        <p:spPr>
          <a:xfrm>
            <a:off x="457200" y="1524000"/>
            <a:ext cx="3314700" cy="4714875"/>
          </a:xfrm>
          <a:prstGeom prst="rect">
            <a:avLst/>
          </a:prstGeom>
        </p:spPr>
      </p:pic>
      <p:sp>
        <p:nvSpPr>
          <p:cNvPr id="4" name="Plassholder for tekst 3"/>
          <p:cNvSpPr>
            <a:spLocks noGrp="1"/>
          </p:cNvSpPr>
          <p:nvPr>
            <p:ph type="body" sz="half" idx="2"/>
          </p:nvPr>
        </p:nvSpPr>
        <p:spPr/>
        <p:txBody>
          <a:bodyPr/>
          <a:lstStyle/>
          <a:p>
            <a:endParaRPr lang="nb-NO" dirty="0"/>
          </a:p>
        </p:txBody>
      </p:sp>
    </p:spTree>
    <p:extLst>
      <p:ext uri="{BB962C8B-B14F-4D97-AF65-F5344CB8AC3E}">
        <p14:creationId xmlns:p14="http://schemas.microsoft.com/office/powerpoint/2010/main" val="3736701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tel 1"/>
          <p:cNvSpPr>
            <a:spLocks noGrp="1"/>
          </p:cNvSpPr>
          <p:nvPr>
            <p:ph type="title"/>
          </p:nvPr>
        </p:nvSpPr>
        <p:spPr>
          <a:xfrm>
            <a:off x="457200" y="853521"/>
            <a:ext cx="8229600" cy="901460"/>
          </a:xfrm>
        </p:spPr>
        <p:txBody>
          <a:bodyPr>
            <a:normAutofit/>
          </a:bodyPr>
          <a:lstStyle/>
          <a:p>
            <a:r>
              <a:rPr lang="nb-NO" altLang="nb-NO" sz="3200" dirty="0" smtClean="0">
                <a:latin typeface="Clear Sans" panose="020B0503030202020304" pitchFamily="34" charset="0"/>
                <a:cs typeface="Clear Sans" panose="020B0503030202020304" pitchFamily="34" charset="0"/>
              </a:rPr>
              <a:t>Kløverstafetten 2021</a:t>
            </a:r>
          </a:p>
        </p:txBody>
      </p:sp>
      <p:sp>
        <p:nvSpPr>
          <p:cNvPr id="12291" name="Plassholder for innhold 2"/>
          <p:cNvSpPr>
            <a:spLocks noGrp="1"/>
          </p:cNvSpPr>
          <p:nvPr>
            <p:ph idx="1"/>
          </p:nvPr>
        </p:nvSpPr>
        <p:spPr>
          <a:xfrm>
            <a:off x="457199" y="1580444"/>
            <a:ext cx="4835525" cy="4786489"/>
          </a:xfrm>
        </p:spPr>
        <p:txBody>
          <a:bodyPr>
            <a:normAutofit fontScale="32500" lnSpcReduction="20000"/>
          </a:bodyPr>
          <a:lstStyle/>
          <a:p>
            <a:pPr>
              <a:defRPr/>
            </a:pPr>
            <a:endParaRPr lang="nb-NO" altLang="nb-NO" sz="3800" dirty="0" smtClean="0">
              <a:latin typeface="Clear Sans" panose="020B0503030202020304" pitchFamily="34" charset="0"/>
              <a:cs typeface="Clear Sans" panose="020B0503030202020304" pitchFamily="34" charset="0"/>
            </a:endParaRPr>
          </a:p>
          <a:p>
            <a:pPr>
              <a:defRPr/>
            </a:pPr>
            <a:r>
              <a:rPr lang="nb-NO" altLang="nb-NO" sz="4500" dirty="0" smtClean="0">
                <a:latin typeface="Clear Sans" panose="020B0503030202020304" pitchFamily="34" charset="0"/>
                <a:cs typeface="Clear Sans" panose="020B0503030202020304" pitchFamily="34" charset="0"/>
              </a:rPr>
              <a:t>En stafettpinne og minnebok skal fraktes fra lokalforening til lokalforening gjennom landet fra sør til nord</a:t>
            </a:r>
          </a:p>
          <a:p>
            <a:pPr>
              <a:defRPr/>
            </a:pPr>
            <a:endParaRPr lang="nb-NO" altLang="nb-NO" sz="4500" dirty="0">
              <a:latin typeface="Clear Sans" panose="020B0503030202020304" pitchFamily="34" charset="0"/>
              <a:cs typeface="Clear Sans" panose="020B0503030202020304" pitchFamily="34" charset="0"/>
            </a:endParaRPr>
          </a:p>
          <a:p>
            <a:pPr>
              <a:defRPr/>
            </a:pPr>
            <a:r>
              <a:rPr lang="nb-NO" altLang="nb-NO" sz="4500" dirty="0" err="1" smtClean="0">
                <a:latin typeface="Clear Sans" panose="020B0503030202020304" pitchFamily="34" charset="0"/>
                <a:cs typeface="Clear Sans" panose="020B0503030202020304" pitchFamily="34" charset="0"/>
              </a:rPr>
              <a:t>Kickoff</a:t>
            </a:r>
            <a:r>
              <a:rPr lang="nb-NO" altLang="nb-NO" sz="4500" dirty="0" smtClean="0">
                <a:latin typeface="Clear Sans" panose="020B0503030202020304" pitchFamily="34" charset="0"/>
                <a:cs typeface="Clear Sans" panose="020B0503030202020304" pitchFamily="34" charset="0"/>
              </a:rPr>
              <a:t> er 26.februar, og endestasjon er ved landsmøtet i Tromsø i september</a:t>
            </a:r>
          </a:p>
          <a:p>
            <a:pPr marL="0" indent="0">
              <a:buNone/>
            </a:pPr>
            <a:endParaRPr lang="nb-NO" altLang="nb-NO" sz="4500" b="1" dirty="0">
              <a:latin typeface="Clear Sans" panose="020B0503030202020304" pitchFamily="34" charset="0"/>
              <a:cs typeface="Clear Sans" panose="020B0503030202020304" pitchFamily="34" charset="0"/>
            </a:endParaRPr>
          </a:p>
          <a:p>
            <a:r>
              <a:rPr lang="nb-NO" altLang="nb-NO" sz="4500" dirty="0" smtClean="0">
                <a:latin typeface="Clear Sans" panose="020B0503030202020304" pitchFamily="34" charset="0"/>
                <a:cs typeface="Clear Sans" panose="020B0503030202020304" pitchFamily="34" charset="0"/>
              </a:rPr>
              <a:t>Inviter med ordfører, en </a:t>
            </a:r>
            <a:r>
              <a:rPr lang="nb-NO" altLang="nb-NO" sz="4500" dirty="0">
                <a:latin typeface="Clear Sans" panose="020B0503030202020304" pitchFamily="34" charset="0"/>
                <a:cs typeface="Clear Sans" panose="020B0503030202020304" pitchFamily="34" charset="0"/>
              </a:rPr>
              <a:t>kjent </a:t>
            </a:r>
            <a:r>
              <a:rPr lang="nb-NO" altLang="nb-NO" sz="4500" dirty="0" smtClean="0">
                <a:latin typeface="Clear Sans" panose="020B0503030202020304" pitchFamily="34" charset="0"/>
                <a:cs typeface="Clear Sans" panose="020B0503030202020304" pitchFamily="34" charset="0"/>
              </a:rPr>
              <a:t>person eller skoler/barnehager </a:t>
            </a:r>
            <a:r>
              <a:rPr lang="nb-NO" altLang="nb-NO" sz="4500" dirty="0">
                <a:latin typeface="Clear Sans" panose="020B0503030202020304" pitchFamily="34" charset="0"/>
                <a:cs typeface="Clear Sans" panose="020B0503030202020304" pitchFamily="34" charset="0"/>
              </a:rPr>
              <a:t>til å gå stafetten med </a:t>
            </a:r>
            <a:r>
              <a:rPr lang="nb-NO" altLang="nb-NO" sz="4500" dirty="0" smtClean="0">
                <a:latin typeface="Clear Sans" panose="020B0503030202020304" pitchFamily="34" charset="0"/>
                <a:cs typeface="Clear Sans" panose="020B0503030202020304" pitchFamily="34" charset="0"/>
              </a:rPr>
              <a:t>dere. Velg kanskje ski, spark eller sykkel til en forandring! </a:t>
            </a:r>
          </a:p>
          <a:p>
            <a:endParaRPr lang="nb-NO" altLang="nb-NO" sz="4500" dirty="0" smtClean="0">
              <a:latin typeface="Clear Sans" panose="020B0503030202020304" pitchFamily="34" charset="0"/>
              <a:cs typeface="Clear Sans" panose="020B0503030202020304" pitchFamily="34" charset="0"/>
            </a:endParaRPr>
          </a:p>
          <a:p>
            <a:pPr lvl="0"/>
            <a:r>
              <a:rPr lang="nb-NO" sz="4800" dirty="0"/>
              <a:t>Vær rask med å melde interesse slik at vi kan sikre at vi får en god rute for </a:t>
            </a:r>
            <a:r>
              <a:rPr lang="nb-NO" sz="4800" dirty="0" smtClean="0"/>
              <a:t>stafettpinnen. Alle </a:t>
            </a:r>
            <a:r>
              <a:rPr lang="nb-NO" sz="4800" dirty="0"/>
              <a:t>påmeldte LF får i posten T-skjorte, tipshefte og noen plakater som kan brukes for å annonsere </a:t>
            </a:r>
            <a:r>
              <a:rPr lang="nb-NO" sz="4800" dirty="0" smtClean="0"/>
              <a:t>arrangement</a:t>
            </a:r>
          </a:p>
          <a:p>
            <a:pPr lvl="0"/>
            <a:endParaRPr lang="nb-NO" sz="4800" dirty="0"/>
          </a:p>
          <a:p>
            <a:pPr lvl="0"/>
            <a:r>
              <a:rPr lang="nb-NO" sz="4800" dirty="0"/>
              <a:t>Den som har stafettpinnen er ansvarlig for å sende til neste</a:t>
            </a:r>
          </a:p>
          <a:p>
            <a:endParaRPr lang="nb-NO" altLang="nb-NO" sz="4500" dirty="0" smtClean="0">
              <a:latin typeface="Clear Sans" panose="020B0503030202020304" pitchFamily="34" charset="0"/>
              <a:cs typeface="Clear Sans" panose="020B0503030202020304" pitchFamily="34" charset="0"/>
            </a:endParaRPr>
          </a:p>
          <a:p>
            <a:endParaRPr lang="nb-NO" altLang="nb-NO" sz="4500" dirty="0">
              <a:latin typeface="Clear Sans" panose="020B0503030202020304" pitchFamily="34" charset="0"/>
              <a:cs typeface="Clear Sans" panose="020B0503030202020304" pitchFamily="34" charset="0"/>
            </a:endParaRPr>
          </a:p>
          <a:p>
            <a:endParaRPr lang="nb-NO" altLang="nb-NO" sz="2100" dirty="0">
              <a:latin typeface="Clear Sans" panose="020B0503030202020304" pitchFamily="34" charset="0"/>
              <a:cs typeface="Clear Sans" panose="020B0503030202020304" pitchFamily="34" charset="0"/>
            </a:endParaRPr>
          </a:p>
          <a:p>
            <a:pPr marL="0" indent="0">
              <a:buFont typeface="Arial" panose="020B0604020202020204" pitchFamily="34" charset="0"/>
              <a:buNone/>
              <a:defRPr/>
            </a:pPr>
            <a:endParaRPr lang="nb-NO" altLang="nb-NO" sz="1800" dirty="0" smtClean="0">
              <a:latin typeface="Clear Sans" panose="020B0503030202020304" pitchFamily="34" charset="0"/>
              <a:cs typeface="Clear Sans" panose="020B0503030202020304" pitchFamily="34" charset="0"/>
            </a:endParaRPr>
          </a:p>
          <a:p>
            <a:pPr>
              <a:defRPr/>
            </a:pPr>
            <a:endParaRPr lang="nb-NO" altLang="nb-NO" sz="2400" dirty="0" smtClean="0">
              <a:latin typeface="Clear Sans" panose="020B0503030202020304" pitchFamily="34" charset="0"/>
              <a:cs typeface="Clear Sans" panose="020B0503030202020304" pitchFamily="34" charset="0"/>
            </a:endParaRPr>
          </a:p>
        </p:txBody>
      </p:sp>
      <p:pic>
        <p:nvPicPr>
          <p:cNvPr id="26628" name="Bild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7063" y="133350"/>
            <a:ext cx="3436937"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lassholder for innho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1325" y="1698625"/>
            <a:ext cx="3394075"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721758"/>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fontScale="90000"/>
          </a:bodyPr>
          <a:lstStyle/>
          <a:p>
            <a:r>
              <a:rPr lang="nb-NO" sz="3200" dirty="0" smtClean="0"/>
              <a:t>195 </a:t>
            </a:r>
            <a:r>
              <a:rPr lang="nb-NO" sz="3200" dirty="0" smtClean="0"/>
              <a:t>lokalforeninger </a:t>
            </a:r>
            <a:br>
              <a:rPr lang="nb-NO" sz="3200" dirty="0" smtClean="0"/>
            </a:br>
            <a:r>
              <a:rPr lang="nb-NO" sz="3200" dirty="0" smtClean="0"/>
              <a:t>er påmeldt! </a:t>
            </a:r>
            <a:endParaRPr lang="nb-NO" sz="3200" dirty="0"/>
          </a:p>
        </p:txBody>
      </p:sp>
      <p:sp>
        <p:nvSpPr>
          <p:cNvPr id="3" name="Plassholder for innhold 2"/>
          <p:cNvSpPr>
            <a:spLocks noGrp="1"/>
          </p:cNvSpPr>
          <p:nvPr>
            <p:ph type="body" idx="1"/>
          </p:nvPr>
        </p:nvSpPr>
        <p:spPr/>
        <p:txBody>
          <a:bodyPr>
            <a:normAutofit/>
          </a:bodyPr>
          <a:lstStyle/>
          <a:p>
            <a:pPr marL="0" indent="0">
              <a:buFont typeface="Arial" panose="020B0604020202020204" pitchFamily="34" charset="0"/>
              <a:buNone/>
              <a:defRPr/>
            </a:pPr>
            <a:endParaRPr lang="nb-NO" sz="2300" b="1" dirty="0"/>
          </a:p>
          <a:p>
            <a:pPr marL="0" indent="0">
              <a:buFont typeface="Arial" panose="020B0604020202020204" pitchFamily="34" charset="0"/>
              <a:buNone/>
              <a:defRPr/>
            </a:pPr>
            <a:endParaRPr lang="nb-NO" sz="2600" dirty="0"/>
          </a:p>
          <a:p>
            <a:pPr marL="0" indent="0">
              <a:buFont typeface="Arial" panose="020B0604020202020204" pitchFamily="34" charset="0"/>
              <a:buNone/>
              <a:defRPr/>
            </a:pPr>
            <a:endParaRPr lang="nb-NO" sz="2400" dirty="0" smtClean="0"/>
          </a:p>
          <a:p>
            <a:pPr>
              <a:defRPr/>
            </a:pPr>
            <a:endParaRPr lang="nb-NO" dirty="0"/>
          </a:p>
        </p:txBody>
      </p:sp>
      <p:sp>
        <p:nvSpPr>
          <p:cNvPr id="5" name="Plassholder for innhold 4"/>
          <p:cNvSpPr>
            <a:spLocks noGrp="1"/>
          </p:cNvSpPr>
          <p:nvPr>
            <p:ph sz="half" idx="2"/>
          </p:nvPr>
        </p:nvSpPr>
        <p:spPr/>
        <p:txBody>
          <a:bodyPr>
            <a:normAutofit fontScale="70000" lnSpcReduction="20000"/>
          </a:bodyPr>
          <a:lstStyle/>
          <a:p>
            <a:pPr marL="0" indent="0">
              <a:buNone/>
              <a:defRPr/>
            </a:pPr>
            <a:r>
              <a:rPr lang="nb-NO" sz="2600" b="1" dirty="0" err="1"/>
              <a:t>Mediadekning</a:t>
            </a:r>
            <a:endParaRPr lang="nb-NO" sz="2600" b="1" dirty="0"/>
          </a:p>
          <a:p>
            <a:pPr marL="0" indent="0">
              <a:buNone/>
              <a:defRPr/>
            </a:pPr>
            <a:r>
              <a:rPr lang="nb-NO" sz="2600" dirty="0"/>
              <a:t>Hovedsakelig lokalt</a:t>
            </a:r>
          </a:p>
          <a:p>
            <a:pPr marL="0" indent="0">
              <a:buNone/>
              <a:defRPr/>
            </a:pPr>
            <a:r>
              <a:rPr lang="nb-NO" sz="2600" dirty="0"/>
              <a:t>Håper på 2-4 større saker, </a:t>
            </a:r>
          </a:p>
          <a:p>
            <a:pPr marL="0" indent="0">
              <a:buNone/>
              <a:defRPr/>
            </a:pPr>
            <a:r>
              <a:rPr lang="nb-NO" sz="2600" dirty="0"/>
              <a:t>hvis LF har et litt kreativt opplegg</a:t>
            </a:r>
          </a:p>
          <a:p>
            <a:pPr marL="0" indent="0">
              <a:buNone/>
              <a:defRPr/>
            </a:pPr>
            <a:endParaRPr lang="nb-NO" sz="2600" dirty="0"/>
          </a:p>
          <a:p>
            <a:pPr marL="0" indent="0">
              <a:buNone/>
              <a:defRPr/>
            </a:pPr>
            <a:r>
              <a:rPr lang="nb-NO" sz="2600" b="1" dirty="0" smtClean="0"/>
              <a:t>Lokal </a:t>
            </a:r>
            <a:r>
              <a:rPr lang="nb-NO" sz="2600" b="1" dirty="0"/>
              <a:t>synlighet </a:t>
            </a:r>
          </a:p>
          <a:p>
            <a:pPr marL="0" indent="0">
              <a:buNone/>
              <a:defRPr/>
            </a:pPr>
            <a:r>
              <a:rPr lang="nb-NO" sz="2600" dirty="0"/>
              <a:t>Få med lokalavisen, lokalradio, lokalt baserte relevante bloggere o.l. </a:t>
            </a:r>
          </a:p>
          <a:p>
            <a:pPr marL="0" indent="0">
              <a:buNone/>
              <a:defRPr/>
            </a:pPr>
            <a:endParaRPr lang="nb-NO" sz="2600" dirty="0"/>
          </a:p>
          <a:p>
            <a:pPr marL="0" indent="0">
              <a:buNone/>
              <a:defRPr/>
            </a:pPr>
            <a:r>
              <a:rPr lang="nb-NO" sz="2600" b="1" dirty="0" err="1" smtClean="0"/>
              <a:t>Facebookgruppe</a:t>
            </a:r>
            <a:r>
              <a:rPr lang="nb-NO" sz="2600" b="1" dirty="0" err="1"/>
              <a:t>n</a:t>
            </a:r>
            <a:endParaRPr lang="nb-NO" sz="2600" b="1" dirty="0" smtClean="0"/>
          </a:p>
          <a:p>
            <a:pPr marL="0" indent="0">
              <a:buNone/>
              <a:defRPr/>
            </a:pPr>
            <a:r>
              <a:rPr lang="nb-NO" sz="2600" b="1" dirty="0" smtClean="0"/>
              <a:t>Kløverstafetten </a:t>
            </a:r>
            <a:r>
              <a:rPr lang="nb-NO" sz="2600" b="1" dirty="0"/>
              <a:t>2021</a:t>
            </a:r>
          </a:p>
          <a:p>
            <a:pPr marL="0" indent="0">
              <a:buNone/>
              <a:defRPr/>
            </a:pPr>
            <a:r>
              <a:rPr lang="nb-NO" sz="2600" b="1" dirty="0" smtClean="0"/>
              <a:t>830</a:t>
            </a:r>
            <a:r>
              <a:rPr lang="nb-NO" sz="2600" dirty="0" smtClean="0"/>
              <a:t> </a:t>
            </a:r>
            <a:r>
              <a:rPr lang="nb-NO" sz="2600" dirty="0"/>
              <a:t>engasjerte medlemmer! </a:t>
            </a:r>
            <a:r>
              <a:rPr lang="nb-NO" sz="2600" dirty="0" smtClean="0"/>
              <a:t>Her kan du hente inspirasjon og få ideer. </a:t>
            </a:r>
            <a:endParaRPr lang="nb-NO" sz="2600" dirty="0"/>
          </a:p>
          <a:p>
            <a:endParaRPr lang="nb-NO" dirty="0"/>
          </a:p>
        </p:txBody>
      </p:sp>
      <p:sp>
        <p:nvSpPr>
          <p:cNvPr id="6" name="Plassholder for tekst 5"/>
          <p:cNvSpPr>
            <a:spLocks noGrp="1"/>
          </p:cNvSpPr>
          <p:nvPr>
            <p:ph type="body" sz="quarter" idx="3"/>
          </p:nvPr>
        </p:nvSpPr>
        <p:spPr/>
        <p:txBody>
          <a:bodyPr/>
          <a:lstStyle/>
          <a:p>
            <a:endParaRPr lang="nb-NO"/>
          </a:p>
        </p:txBody>
      </p:sp>
      <p:pic>
        <p:nvPicPr>
          <p:cNvPr id="28675" name="Bild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071" y="180215"/>
            <a:ext cx="4157662"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lassholder for innhold 9"/>
          <p:cNvPicPr>
            <a:picLocks noGrp="1" noChangeAspect="1"/>
          </p:cNvPicPr>
          <p:nvPr>
            <p:ph sz="quarter" idx="4"/>
          </p:nvPr>
        </p:nvPicPr>
        <p:blipFill>
          <a:blip r:embed="rId4"/>
          <a:stretch>
            <a:fillRect/>
          </a:stretch>
        </p:blipFill>
        <p:spPr>
          <a:xfrm>
            <a:off x="4669689" y="1854994"/>
            <a:ext cx="3992447" cy="3951288"/>
          </a:xfrm>
          <a:prstGeom prst="rect">
            <a:avLst/>
          </a:prstGeom>
        </p:spPr>
      </p:pic>
    </p:spTree>
    <p:extLst>
      <p:ext uri="{BB962C8B-B14F-4D97-AF65-F5344CB8AC3E}">
        <p14:creationId xmlns:p14="http://schemas.microsoft.com/office/powerpoint/2010/main" val="1961214181"/>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NKS_Presentasjon_2019_4-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KS_Presentasjon_Jubileum2021_4-3" id="{3C0B54F7-9260-0444-AADF-54D52F452E2C}" vid="{76577BB2-E958-414C-94B0-AC166864124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KS_Presentasjon_Jubileum2021_4-3" id="{3C0B54F7-9260-0444-AADF-54D52F452E2C}" vid="{0DE86A89-2D14-CA4F-8354-D65D9B7BB41F}"/>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NKS_Presentasjon_Jubileum2021_4-3</Template>
  <TotalTime>2088</TotalTime>
  <Words>1775</Words>
  <Application>Microsoft Office PowerPoint</Application>
  <PresentationFormat>Skjermfremvisning (4:3)</PresentationFormat>
  <Paragraphs>247</Paragraphs>
  <Slides>20</Slides>
  <Notes>12</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20</vt:i4>
      </vt:variant>
    </vt:vector>
  </HeadingPairs>
  <TitlesOfParts>
    <vt:vector size="26" baseType="lpstr">
      <vt:lpstr>Arial</vt:lpstr>
      <vt:lpstr>Calibri</vt:lpstr>
      <vt:lpstr>Clear Sans</vt:lpstr>
      <vt:lpstr>Wingdings</vt:lpstr>
      <vt:lpstr>NKS_Presentasjon_2019_4-3</vt:lpstr>
      <vt:lpstr>Office-tema</vt:lpstr>
      <vt:lpstr>PowerPoint-presentasjon</vt:lpstr>
      <vt:lpstr>Vel blåst så langt! </vt:lpstr>
      <vt:lpstr>Nyhetssaker </vt:lpstr>
      <vt:lpstr>Nasjonal rekrutteringskampanje</vt:lpstr>
      <vt:lpstr>Vervekonkurranse </vt:lpstr>
      <vt:lpstr>Åpne møter som Webinar – veien videre* </vt:lpstr>
      <vt:lpstr>Aktiviteter i lokalforeningen - kvinnehelse </vt:lpstr>
      <vt:lpstr>Kløverstafetten 2021</vt:lpstr>
      <vt:lpstr>195 lokalforeninger  er påmeldt! </vt:lpstr>
      <vt:lpstr>Generasjonsfestivaler</vt:lpstr>
      <vt:lpstr>Rammer for program (1) </vt:lpstr>
      <vt:lpstr>Rammer for program (2)</vt:lpstr>
      <vt:lpstr>Logo og profileringsartikler</vt:lpstr>
      <vt:lpstr>PowerPoint-presentasjon</vt:lpstr>
      <vt:lpstr>Hva har sekretariatet ansvar for </vt:lpstr>
      <vt:lpstr>Hva er man ansvarlig for lokalt</vt:lpstr>
      <vt:lpstr>Helsestasjonsprosjektet SVANGER  </vt:lpstr>
      <vt:lpstr>PowerPoint-presentasjon</vt:lpstr>
      <vt:lpstr> Nærmere om de 6 videoene  Forskerne vil i hver episode samtale med Selda Ekiz,  Harald Eia, Sandra Lyng Haugen og Silje Norendal.  </vt:lpstr>
      <vt:lpstr>Viktige datoer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Maiken Prestmo</dc:creator>
  <cp:lastModifiedBy>Hanne Rustad</cp:lastModifiedBy>
  <cp:revision>156</cp:revision>
  <dcterms:created xsi:type="dcterms:W3CDTF">2021-02-15T10:19:21Z</dcterms:created>
  <dcterms:modified xsi:type="dcterms:W3CDTF">2021-04-06T12:40:07Z</dcterms:modified>
</cp:coreProperties>
</file>